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62" r:id="rId5"/>
    <p:sldId id="256" r:id="rId6"/>
    <p:sldId id="263" r:id="rId7"/>
    <p:sldId id="257" r:id="rId8"/>
    <p:sldId id="258" r:id="rId9"/>
    <p:sldId id="259" r:id="rId10"/>
    <p:sldId id="260" r:id="rId11"/>
    <p:sldId id="26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D3B7A"/>
    <a:srgbClr val="C5CEE6"/>
    <a:srgbClr val="D8DA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48"/>
    <p:restoredTop sz="94706"/>
  </p:normalViewPr>
  <p:slideViewPr>
    <p:cSldViewPr snapToGrid="0">
      <p:cViewPr varScale="1">
        <p:scale>
          <a:sx n="71" d="100"/>
          <a:sy n="71" d="100"/>
        </p:scale>
        <p:origin x="47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4C443-E98B-D9F1-9798-ED0B2E7B90B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5ED7ADA-9830-4F98-E6F6-B5EC4B3D26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398" indent="0" algn="ctr">
              <a:buNone/>
              <a:defRPr sz="1800"/>
            </a:lvl3pPr>
            <a:lvl4pPr marL="1371599" indent="0" algn="ctr">
              <a:buNone/>
              <a:defRPr sz="1600"/>
            </a:lvl4pPr>
            <a:lvl5pPr marL="1828798" indent="0" algn="ctr">
              <a:buNone/>
              <a:defRPr sz="1600"/>
            </a:lvl5pPr>
            <a:lvl6pPr marL="2285998" indent="0" algn="ctr">
              <a:buNone/>
              <a:defRPr sz="1600"/>
            </a:lvl6pPr>
            <a:lvl7pPr marL="2743196" indent="0" algn="ctr">
              <a:buNone/>
              <a:defRPr sz="1600"/>
            </a:lvl7pPr>
            <a:lvl8pPr marL="3200397" indent="0" algn="ctr">
              <a:buNone/>
              <a:defRPr sz="1600"/>
            </a:lvl8pPr>
            <a:lvl9pPr marL="3657597"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DB0FB8E-B59B-9424-C0E2-3DD7A65B5A99}"/>
              </a:ext>
            </a:extLst>
          </p:cNvPr>
          <p:cNvSpPr>
            <a:spLocks noGrp="1"/>
          </p:cNvSpPr>
          <p:nvPr>
            <p:ph type="dt" sz="half" idx="10"/>
          </p:nvPr>
        </p:nvSpPr>
        <p:spPr/>
        <p:txBody>
          <a:bodyPr/>
          <a:lstStyle/>
          <a:p>
            <a:fld id="{D94E9999-0858-444C-BC62-F5CA3235AA73}" type="datetimeFigureOut">
              <a:rPr lang="en-US" smtClean="0"/>
              <a:t>2/10/2025</a:t>
            </a:fld>
            <a:endParaRPr lang="en-US"/>
          </a:p>
        </p:txBody>
      </p:sp>
      <p:sp>
        <p:nvSpPr>
          <p:cNvPr id="5" name="Footer Placeholder 4">
            <a:extLst>
              <a:ext uri="{FF2B5EF4-FFF2-40B4-BE49-F238E27FC236}">
                <a16:creationId xmlns:a16="http://schemas.microsoft.com/office/drawing/2014/main" id="{416C3EA9-24B6-0FF7-A48A-DAE4B17B2B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FD6A8B-5B73-46BD-EA87-75526C0BE646}"/>
              </a:ext>
            </a:extLst>
          </p:cNvPr>
          <p:cNvSpPr>
            <a:spLocks noGrp="1"/>
          </p:cNvSpPr>
          <p:nvPr>
            <p:ph type="sldNum" sz="quarter" idx="12"/>
          </p:nvPr>
        </p:nvSpPr>
        <p:spPr/>
        <p:txBody>
          <a:bodyPr/>
          <a:lstStyle/>
          <a:p>
            <a:fld id="{9ACDA921-6C41-3346-A9EB-B756E84D9E9F}" type="slidenum">
              <a:rPr lang="en-US" smtClean="0"/>
              <a:t>‹#›</a:t>
            </a:fld>
            <a:endParaRPr lang="en-US"/>
          </a:p>
        </p:txBody>
      </p:sp>
    </p:spTree>
    <p:extLst>
      <p:ext uri="{BB962C8B-B14F-4D97-AF65-F5344CB8AC3E}">
        <p14:creationId xmlns:p14="http://schemas.microsoft.com/office/powerpoint/2010/main" val="725039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A37A4-B39E-86CE-BD11-79C50D6B821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86FB000-75EF-D81E-403F-0491EA0576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8EC719-7897-5F3D-FE42-E46577E0CAD4}"/>
              </a:ext>
            </a:extLst>
          </p:cNvPr>
          <p:cNvSpPr>
            <a:spLocks noGrp="1"/>
          </p:cNvSpPr>
          <p:nvPr>
            <p:ph type="dt" sz="half" idx="10"/>
          </p:nvPr>
        </p:nvSpPr>
        <p:spPr/>
        <p:txBody>
          <a:bodyPr/>
          <a:lstStyle/>
          <a:p>
            <a:fld id="{D94E9999-0858-444C-BC62-F5CA3235AA73}" type="datetimeFigureOut">
              <a:rPr lang="en-US" smtClean="0"/>
              <a:t>2/10/2025</a:t>
            </a:fld>
            <a:endParaRPr lang="en-US"/>
          </a:p>
        </p:txBody>
      </p:sp>
      <p:sp>
        <p:nvSpPr>
          <p:cNvPr id="5" name="Footer Placeholder 4">
            <a:extLst>
              <a:ext uri="{FF2B5EF4-FFF2-40B4-BE49-F238E27FC236}">
                <a16:creationId xmlns:a16="http://schemas.microsoft.com/office/drawing/2014/main" id="{70C8265E-D02A-B9F4-8C66-1B26B776E0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F9C0D5-5164-D635-B8AF-F0FD65622581}"/>
              </a:ext>
            </a:extLst>
          </p:cNvPr>
          <p:cNvSpPr>
            <a:spLocks noGrp="1"/>
          </p:cNvSpPr>
          <p:nvPr>
            <p:ph type="sldNum" sz="quarter" idx="12"/>
          </p:nvPr>
        </p:nvSpPr>
        <p:spPr/>
        <p:txBody>
          <a:bodyPr/>
          <a:lstStyle/>
          <a:p>
            <a:fld id="{9ACDA921-6C41-3346-A9EB-B756E84D9E9F}" type="slidenum">
              <a:rPr lang="en-US" smtClean="0"/>
              <a:t>‹#›</a:t>
            </a:fld>
            <a:endParaRPr lang="en-US"/>
          </a:p>
        </p:txBody>
      </p:sp>
    </p:spTree>
    <p:extLst>
      <p:ext uri="{BB962C8B-B14F-4D97-AF65-F5344CB8AC3E}">
        <p14:creationId xmlns:p14="http://schemas.microsoft.com/office/powerpoint/2010/main" val="812015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33E6381-D0BE-1ED1-D01D-FEB60CC54BA9}"/>
              </a:ext>
            </a:extLst>
          </p:cNvPr>
          <p:cNvSpPr>
            <a:spLocks noGrp="1"/>
          </p:cNvSpPr>
          <p:nvPr>
            <p:ph type="title" orient="vert"/>
          </p:nvPr>
        </p:nvSpPr>
        <p:spPr>
          <a:xfrm>
            <a:off x="8724901" y="365125"/>
            <a:ext cx="2628901"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719C27F-486F-1C12-7FBE-A8BF631DDDC8}"/>
              </a:ext>
            </a:extLst>
          </p:cNvPr>
          <p:cNvSpPr>
            <a:spLocks noGrp="1"/>
          </p:cNvSpPr>
          <p:nvPr>
            <p:ph type="body" orient="vert" idx="1"/>
          </p:nvPr>
        </p:nvSpPr>
        <p:spPr>
          <a:xfrm>
            <a:off x="838201" y="365125"/>
            <a:ext cx="7734301"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F4EFA4-9393-9E60-85EC-4F6D8D3B0A77}"/>
              </a:ext>
            </a:extLst>
          </p:cNvPr>
          <p:cNvSpPr>
            <a:spLocks noGrp="1"/>
          </p:cNvSpPr>
          <p:nvPr>
            <p:ph type="dt" sz="half" idx="10"/>
          </p:nvPr>
        </p:nvSpPr>
        <p:spPr/>
        <p:txBody>
          <a:bodyPr/>
          <a:lstStyle/>
          <a:p>
            <a:fld id="{D94E9999-0858-444C-BC62-F5CA3235AA73}" type="datetimeFigureOut">
              <a:rPr lang="en-US" smtClean="0"/>
              <a:t>2/10/2025</a:t>
            </a:fld>
            <a:endParaRPr lang="en-US"/>
          </a:p>
        </p:txBody>
      </p:sp>
      <p:sp>
        <p:nvSpPr>
          <p:cNvPr id="5" name="Footer Placeholder 4">
            <a:extLst>
              <a:ext uri="{FF2B5EF4-FFF2-40B4-BE49-F238E27FC236}">
                <a16:creationId xmlns:a16="http://schemas.microsoft.com/office/drawing/2014/main" id="{800CF74F-8AAF-F6D1-26EC-58480FA2F6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81536A-BCDF-2019-8951-61D6A58A8F10}"/>
              </a:ext>
            </a:extLst>
          </p:cNvPr>
          <p:cNvSpPr>
            <a:spLocks noGrp="1"/>
          </p:cNvSpPr>
          <p:nvPr>
            <p:ph type="sldNum" sz="quarter" idx="12"/>
          </p:nvPr>
        </p:nvSpPr>
        <p:spPr/>
        <p:txBody>
          <a:bodyPr/>
          <a:lstStyle/>
          <a:p>
            <a:fld id="{9ACDA921-6C41-3346-A9EB-B756E84D9E9F}" type="slidenum">
              <a:rPr lang="en-US" smtClean="0"/>
              <a:t>‹#›</a:t>
            </a:fld>
            <a:endParaRPr lang="en-US"/>
          </a:p>
        </p:txBody>
      </p:sp>
    </p:spTree>
    <p:extLst>
      <p:ext uri="{BB962C8B-B14F-4D97-AF65-F5344CB8AC3E}">
        <p14:creationId xmlns:p14="http://schemas.microsoft.com/office/powerpoint/2010/main" val="2002829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7D231-5015-79E6-0404-064F519971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F21925-0869-D68C-97BD-78AA9605FCC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8C480A-B259-F83A-C00F-754453C642A9}"/>
              </a:ext>
            </a:extLst>
          </p:cNvPr>
          <p:cNvSpPr>
            <a:spLocks noGrp="1"/>
          </p:cNvSpPr>
          <p:nvPr>
            <p:ph type="dt" sz="half" idx="10"/>
          </p:nvPr>
        </p:nvSpPr>
        <p:spPr/>
        <p:txBody>
          <a:bodyPr/>
          <a:lstStyle/>
          <a:p>
            <a:fld id="{D94E9999-0858-444C-BC62-F5CA3235AA73}" type="datetimeFigureOut">
              <a:rPr lang="en-US" smtClean="0"/>
              <a:t>2/10/2025</a:t>
            </a:fld>
            <a:endParaRPr lang="en-US"/>
          </a:p>
        </p:txBody>
      </p:sp>
      <p:sp>
        <p:nvSpPr>
          <p:cNvPr id="5" name="Footer Placeholder 4">
            <a:extLst>
              <a:ext uri="{FF2B5EF4-FFF2-40B4-BE49-F238E27FC236}">
                <a16:creationId xmlns:a16="http://schemas.microsoft.com/office/drawing/2014/main" id="{0C9A5464-F6B3-59E1-26B8-2164261BD3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E8FBA4-C3B0-5C1C-19F8-858151941D99}"/>
              </a:ext>
            </a:extLst>
          </p:cNvPr>
          <p:cNvSpPr>
            <a:spLocks noGrp="1"/>
          </p:cNvSpPr>
          <p:nvPr>
            <p:ph type="sldNum" sz="quarter" idx="12"/>
          </p:nvPr>
        </p:nvSpPr>
        <p:spPr/>
        <p:txBody>
          <a:bodyPr/>
          <a:lstStyle/>
          <a:p>
            <a:fld id="{9ACDA921-6C41-3346-A9EB-B756E84D9E9F}" type="slidenum">
              <a:rPr lang="en-US" smtClean="0"/>
              <a:t>‹#›</a:t>
            </a:fld>
            <a:endParaRPr lang="en-US"/>
          </a:p>
        </p:txBody>
      </p:sp>
    </p:spTree>
    <p:extLst>
      <p:ext uri="{BB962C8B-B14F-4D97-AF65-F5344CB8AC3E}">
        <p14:creationId xmlns:p14="http://schemas.microsoft.com/office/powerpoint/2010/main" val="2685502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25B45-4FD0-89EA-B6FC-510C8B6E306A}"/>
              </a:ext>
            </a:extLst>
          </p:cNvPr>
          <p:cNvSpPr>
            <a:spLocks noGrp="1"/>
          </p:cNvSpPr>
          <p:nvPr>
            <p:ph type="title"/>
          </p:nvPr>
        </p:nvSpPr>
        <p:spPr>
          <a:xfrm>
            <a:off x="831848"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F0EDED7-7134-8E32-911F-438BA024668B}"/>
              </a:ext>
            </a:extLst>
          </p:cNvPr>
          <p:cNvSpPr>
            <a:spLocks noGrp="1"/>
          </p:cNvSpPr>
          <p:nvPr>
            <p:ph type="body" idx="1"/>
          </p:nvPr>
        </p:nvSpPr>
        <p:spPr>
          <a:xfrm>
            <a:off x="831848" y="4589465"/>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398" indent="0">
              <a:buNone/>
              <a:defRPr sz="1800">
                <a:solidFill>
                  <a:schemeClr val="tx1">
                    <a:tint val="82000"/>
                  </a:schemeClr>
                </a:solidFill>
              </a:defRPr>
            </a:lvl3pPr>
            <a:lvl4pPr marL="1371599" indent="0">
              <a:buNone/>
              <a:defRPr sz="1600">
                <a:solidFill>
                  <a:schemeClr val="tx1">
                    <a:tint val="82000"/>
                  </a:schemeClr>
                </a:solidFill>
              </a:defRPr>
            </a:lvl4pPr>
            <a:lvl5pPr marL="1828798" indent="0">
              <a:buNone/>
              <a:defRPr sz="1600">
                <a:solidFill>
                  <a:schemeClr val="tx1">
                    <a:tint val="82000"/>
                  </a:schemeClr>
                </a:solidFill>
              </a:defRPr>
            </a:lvl5pPr>
            <a:lvl6pPr marL="2285998" indent="0">
              <a:buNone/>
              <a:defRPr sz="1600">
                <a:solidFill>
                  <a:schemeClr val="tx1">
                    <a:tint val="82000"/>
                  </a:schemeClr>
                </a:solidFill>
              </a:defRPr>
            </a:lvl6pPr>
            <a:lvl7pPr marL="2743196" indent="0">
              <a:buNone/>
              <a:defRPr sz="1600">
                <a:solidFill>
                  <a:schemeClr val="tx1">
                    <a:tint val="82000"/>
                  </a:schemeClr>
                </a:solidFill>
              </a:defRPr>
            </a:lvl7pPr>
            <a:lvl8pPr marL="3200397" indent="0">
              <a:buNone/>
              <a:defRPr sz="1600">
                <a:solidFill>
                  <a:schemeClr val="tx1">
                    <a:tint val="82000"/>
                  </a:schemeClr>
                </a:solidFill>
              </a:defRPr>
            </a:lvl8pPr>
            <a:lvl9pPr marL="3657597"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63965B2-4A64-17F1-7EA3-E723E57D652F}"/>
              </a:ext>
            </a:extLst>
          </p:cNvPr>
          <p:cNvSpPr>
            <a:spLocks noGrp="1"/>
          </p:cNvSpPr>
          <p:nvPr>
            <p:ph type="dt" sz="half" idx="10"/>
          </p:nvPr>
        </p:nvSpPr>
        <p:spPr/>
        <p:txBody>
          <a:bodyPr/>
          <a:lstStyle/>
          <a:p>
            <a:fld id="{D94E9999-0858-444C-BC62-F5CA3235AA73}" type="datetimeFigureOut">
              <a:rPr lang="en-US" smtClean="0"/>
              <a:t>2/10/2025</a:t>
            </a:fld>
            <a:endParaRPr lang="en-US"/>
          </a:p>
        </p:txBody>
      </p:sp>
      <p:sp>
        <p:nvSpPr>
          <p:cNvPr id="5" name="Footer Placeholder 4">
            <a:extLst>
              <a:ext uri="{FF2B5EF4-FFF2-40B4-BE49-F238E27FC236}">
                <a16:creationId xmlns:a16="http://schemas.microsoft.com/office/drawing/2014/main" id="{BE00FF3E-B992-3091-D723-D858EEEAD5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D76BA0-FFDA-4C86-D106-12D2E86F6E2A}"/>
              </a:ext>
            </a:extLst>
          </p:cNvPr>
          <p:cNvSpPr>
            <a:spLocks noGrp="1"/>
          </p:cNvSpPr>
          <p:nvPr>
            <p:ph type="sldNum" sz="quarter" idx="12"/>
          </p:nvPr>
        </p:nvSpPr>
        <p:spPr/>
        <p:txBody>
          <a:bodyPr/>
          <a:lstStyle/>
          <a:p>
            <a:fld id="{9ACDA921-6C41-3346-A9EB-B756E84D9E9F}" type="slidenum">
              <a:rPr lang="en-US" smtClean="0"/>
              <a:t>‹#›</a:t>
            </a:fld>
            <a:endParaRPr lang="en-US"/>
          </a:p>
        </p:txBody>
      </p:sp>
    </p:spTree>
    <p:extLst>
      <p:ext uri="{BB962C8B-B14F-4D97-AF65-F5344CB8AC3E}">
        <p14:creationId xmlns:p14="http://schemas.microsoft.com/office/powerpoint/2010/main" val="2191228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038F2-6CFC-5FA6-A84E-061A75BB92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FB8F94-0373-3187-4D86-7257564A9C7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7E4D2AA-E001-D831-300C-D665BEA3239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32B5E8D-BB4E-CAF1-D0D9-C9328AFE9BAE}"/>
              </a:ext>
            </a:extLst>
          </p:cNvPr>
          <p:cNvSpPr>
            <a:spLocks noGrp="1"/>
          </p:cNvSpPr>
          <p:nvPr>
            <p:ph type="dt" sz="half" idx="10"/>
          </p:nvPr>
        </p:nvSpPr>
        <p:spPr/>
        <p:txBody>
          <a:bodyPr/>
          <a:lstStyle/>
          <a:p>
            <a:fld id="{D94E9999-0858-444C-BC62-F5CA3235AA73}" type="datetimeFigureOut">
              <a:rPr lang="en-US" smtClean="0"/>
              <a:t>2/10/2025</a:t>
            </a:fld>
            <a:endParaRPr lang="en-US"/>
          </a:p>
        </p:txBody>
      </p:sp>
      <p:sp>
        <p:nvSpPr>
          <p:cNvPr id="6" name="Footer Placeholder 5">
            <a:extLst>
              <a:ext uri="{FF2B5EF4-FFF2-40B4-BE49-F238E27FC236}">
                <a16:creationId xmlns:a16="http://schemas.microsoft.com/office/drawing/2014/main" id="{0E28FC83-41B8-F320-B5BB-B0FA25A162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23D937-DD0B-C9F6-065D-370F77EE121E}"/>
              </a:ext>
            </a:extLst>
          </p:cNvPr>
          <p:cNvSpPr>
            <a:spLocks noGrp="1"/>
          </p:cNvSpPr>
          <p:nvPr>
            <p:ph type="sldNum" sz="quarter" idx="12"/>
          </p:nvPr>
        </p:nvSpPr>
        <p:spPr/>
        <p:txBody>
          <a:bodyPr/>
          <a:lstStyle/>
          <a:p>
            <a:fld id="{9ACDA921-6C41-3346-A9EB-B756E84D9E9F}" type="slidenum">
              <a:rPr lang="en-US" smtClean="0"/>
              <a:t>‹#›</a:t>
            </a:fld>
            <a:endParaRPr lang="en-US"/>
          </a:p>
        </p:txBody>
      </p:sp>
    </p:spTree>
    <p:extLst>
      <p:ext uri="{BB962C8B-B14F-4D97-AF65-F5344CB8AC3E}">
        <p14:creationId xmlns:p14="http://schemas.microsoft.com/office/powerpoint/2010/main" val="654714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D5BE9-3E1E-8BCF-FF86-B5496F747B74}"/>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293C45C-6399-1075-9C4C-95F6EDD1D9FF}"/>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398" indent="0">
              <a:buNone/>
              <a:defRPr sz="1800" b="1"/>
            </a:lvl3pPr>
            <a:lvl4pPr marL="1371599" indent="0">
              <a:buNone/>
              <a:defRPr sz="1600" b="1"/>
            </a:lvl4pPr>
            <a:lvl5pPr marL="1828798" indent="0">
              <a:buNone/>
              <a:defRPr sz="1600" b="1"/>
            </a:lvl5pPr>
            <a:lvl6pPr marL="2285998" indent="0">
              <a:buNone/>
              <a:defRPr sz="1600" b="1"/>
            </a:lvl6pPr>
            <a:lvl7pPr marL="2743196" indent="0">
              <a:buNone/>
              <a:defRPr sz="1600" b="1"/>
            </a:lvl7pPr>
            <a:lvl8pPr marL="3200397" indent="0">
              <a:buNone/>
              <a:defRPr sz="1600" b="1"/>
            </a:lvl8pPr>
            <a:lvl9pPr marL="3657597"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BB3DAA2-777F-16D4-B77F-726143CEA666}"/>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4F0B80F-7BE5-EBE0-039C-9B4E7C7DF4F1}"/>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398" indent="0">
              <a:buNone/>
              <a:defRPr sz="1800" b="1"/>
            </a:lvl3pPr>
            <a:lvl4pPr marL="1371599" indent="0">
              <a:buNone/>
              <a:defRPr sz="1600" b="1"/>
            </a:lvl4pPr>
            <a:lvl5pPr marL="1828798" indent="0">
              <a:buNone/>
              <a:defRPr sz="1600" b="1"/>
            </a:lvl5pPr>
            <a:lvl6pPr marL="2285998" indent="0">
              <a:buNone/>
              <a:defRPr sz="1600" b="1"/>
            </a:lvl6pPr>
            <a:lvl7pPr marL="2743196" indent="0">
              <a:buNone/>
              <a:defRPr sz="1600" b="1"/>
            </a:lvl7pPr>
            <a:lvl8pPr marL="3200397" indent="0">
              <a:buNone/>
              <a:defRPr sz="1600" b="1"/>
            </a:lvl8pPr>
            <a:lvl9pPr marL="3657597"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D3D98C3-ECB9-B32B-B0A9-0E72EA449E67}"/>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4B50232-DD5B-097A-C25A-1547F4A22C0B}"/>
              </a:ext>
            </a:extLst>
          </p:cNvPr>
          <p:cNvSpPr>
            <a:spLocks noGrp="1"/>
          </p:cNvSpPr>
          <p:nvPr>
            <p:ph type="dt" sz="half" idx="10"/>
          </p:nvPr>
        </p:nvSpPr>
        <p:spPr/>
        <p:txBody>
          <a:bodyPr/>
          <a:lstStyle/>
          <a:p>
            <a:fld id="{D94E9999-0858-444C-BC62-F5CA3235AA73}" type="datetimeFigureOut">
              <a:rPr lang="en-US" smtClean="0"/>
              <a:t>2/10/2025</a:t>
            </a:fld>
            <a:endParaRPr lang="en-US"/>
          </a:p>
        </p:txBody>
      </p:sp>
      <p:sp>
        <p:nvSpPr>
          <p:cNvPr id="8" name="Footer Placeholder 7">
            <a:extLst>
              <a:ext uri="{FF2B5EF4-FFF2-40B4-BE49-F238E27FC236}">
                <a16:creationId xmlns:a16="http://schemas.microsoft.com/office/drawing/2014/main" id="{AD98D367-1A64-A24A-08EB-3A58377A526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A645FFE-2BEA-D102-975B-80969CD8ED18}"/>
              </a:ext>
            </a:extLst>
          </p:cNvPr>
          <p:cNvSpPr>
            <a:spLocks noGrp="1"/>
          </p:cNvSpPr>
          <p:nvPr>
            <p:ph type="sldNum" sz="quarter" idx="12"/>
          </p:nvPr>
        </p:nvSpPr>
        <p:spPr/>
        <p:txBody>
          <a:bodyPr/>
          <a:lstStyle/>
          <a:p>
            <a:fld id="{9ACDA921-6C41-3346-A9EB-B756E84D9E9F}" type="slidenum">
              <a:rPr lang="en-US" smtClean="0"/>
              <a:t>‹#›</a:t>
            </a:fld>
            <a:endParaRPr lang="en-US"/>
          </a:p>
        </p:txBody>
      </p:sp>
    </p:spTree>
    <p:extLst>
      <p:ext uri="{BB962C8B-B14F-4D97-AF65-F5344CB8AC3E}">
        <p14:creationId xmlns:p14="http://schemas.microsoft.com/office/powerpoint/2010/main" val="2885884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8B4E3-02B5-9D61-624F-D21AB34B3E8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4905437-E7CC-2E61-25A0-299921A692F8}"/>
              </a:ext>
            </a:extLst>
          </p:cNvPr>
          <p:cNvSpPr>
            <a:spLocks noGrp="1"/>
          </p:cNvSpPr>
          <p:nvPr>
            <p:ph type="dt" sz="half" idx="10"/>
          </p:nvPr>
        </p:nvSpPr>
        <p:spPr/>
        <p:txBody>
          <a:bodyPr/>
          <a:lstStyle/>
          <a:p>
            <a:fld id="{D94E9999-0858-444C-BC62-F5CA3235AA73}" type="datetimeFigureOut">
              <a:rPr lang="en-US" smtClean="0"/>
              <a:t>2/10/2025</a:t>
            </a:fld>
            <a:endParaRPr lang="en-US"/>
          </a:p>
        </p:txBody>
      </p:sp>
      <p:sp>
        <p:nvSpPr>
          <p:cNvPr id="4" name="Footer Placeholder 3">
            <a:extLst>
              <a:ext uri="{FF2B5EF4-FFF2-40B4-BE49-F238E27FC236}">
                <a16:creationId xmlns:a16="http://schemas.microsoft.com/office/drawing/2014/main" id="{5B7A1C03-169F-9F8C-613B-9D29503B29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7BB61B-3F3B-269D-8618-3603E9F7FBA5}"/>
              </a:ext>
            </a:extLst>
          </p:cNvPr>
          <p:cNvSpPr>
            <a:spLocks noGrp="1"/>
          </p:cNvSpPr>
          <p:nvPr>
            <p:ph type="sldNum" sz="quarter" idx="12"/>
          </p:nvPr>
        </p:nvSpPr>
        <p:spPr/>
        <p:txBody>
          <a:bodyPr/>
          <a:lstStyle/>
          <a:p>
            <a:fld id="{9ACDA921-6C41-3346-A9EB-B756E84D9E9F}" type="slidenum">
              <a:rPr lang="en-US" smtClean="0"/>
              <a:t>‹#›</a:t>
            </a:fld>
            <a:endParaRPr lang="en-US"/>
          </a:p>
        </p:txBody>
      </p:sp>
    </p:spTree>
    <p:extLst>
      <p:ext uri="{BB962C8B-B14F-4D97-AF65-F5344CB8AC3E}">
        <p14:creationId xmlns:p14="http://schemas.microsoft.com/office/powerpoint/2010/main" val="3336965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378CB2-E5D7-4C62-6271-85FD387EDD0E}"/>
              </a:ext>
            </a:extLst>
          </p:cNvPr>
          <p:cNvSpPr>
            <a:spLocks noGrp="1"/>
          </p:cNvSpPr>
          <p:nvPr>
            <p:ph type="dt" sz="half" idx="10"/>
          </p:nvPr>
        </p:nvSpPr>
        <p:spPr/>
        <p:txBody>
          <a:bodyPr/>
          <a:lstStyle/>
          <a:p>
            <a:fld id="{D94E9999-0858-444C-BC62-F5CA3235AA73}" type="datetimeFigureOut">
              <a:rPr lang="en-US" smtClean="0"/>
              <a:t>2/10/2025</a:t>
            </a:fld>
            <a:endParaRPr lang="en-US"/>
          </a:p>
        </p:txBody>
      </p:sp>
      <p:sp>
        <p:nvSpPr>
          <p:cNvPr id="3" name="Footer Placeholder 2">
            <a:extLst>
              <a:ext uri="{FF2B5EF4-FFF2-40B4-BE49-F238E27FC236}">
                <a16:creationId xmlns:a16="http://schemas.microsoft.com/office/drawing/2014/main" id="{6FB80872-DE82-B20B-EFDB-1A273BA7B09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71D3456-4BE3-54FD-50FA-54B1AD6C2A13}"/>
              </a:ext>
            </a:extLst>
          </p:cNvPr>
          <p:cNvSpPr>
            <a:spLocks noGrp="1"/>
          </p:cNvSpPr>
          <p:nvPr>
            <p:ph type="sldNum" sz="quarter" idx="12"/>
          </p:nvPr>
        </p:nvSpPr>
        <p:spPr/>
        <p:txBody>
          <a:bodyPr/>
          <a:lstStyle/>
          <a:p>
            <a:fld id="{9ACDA921-6C41-3346-A9EB-B756E84D9E9F}" type="slidenum">
              <a:rPr lang="en-US" smtClean="0"/>
              <a:t>‹#›</a:t>
            </a:fld>
            <a:endParaRPr lang="en-US"/>
          </a:p>
        </p:txBody>
      </p:sp>
    </p:spTree>
    <p:extLst>
      <p:ext uri="{BB962C8B-B14F-4D97-AF65-F5344CB8AC3E}">
        <p14:creationId xmlns:p14="http://schemas.microsoft.com/office/powerpoint/2010/main" val="1745704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411AE-1BAE-3DAA-FD37-A03C66068A50}"/>
              </a:ext>
            </a:extLst>
          </p:cNvPr>
          <p:cNvSpPr>
            <a:spLocks noGrp="1"/>
          </p:cNvSpPr>
          <p:nvPr>
            <p:ph type="title"/>
          </p:nvPr>
        </p:nvSpPr>
        <p:spPr>
          <a:xfrm>
            <a:off x="839788" y="457200"/>
            <a:ext cx="3932238"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E5BB9A4-949C-3EAD-88D1-27AB677A341D}"/>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C6C41-BB5E-CEC2-410F-CFBE21948E07}"/>
              </a:ext>
            </a:extLst>
          </p:cNvPr>
          <p:cNvSpPr>
            <a:spLocks noGrp="1"/>
          </p:cNvSpPr>
          <p:nvPr>
            <p:ph type="body" sz="half" idx="2"/>
          </p:nvPr>
        </p:nvSpPr>
        <p:spPr>
          <a:xfrm>
            <a:off x="839788" y="2057400"/>
            <a:ext cx="3932238" cy="3811588"/>
          </a:xfrm>
        </p:spPr>
        <p:txBody>
          <a:bodyPr/>
          <a:lstStyle>
            <a:lvl1pPr marL="0" indent="0">
              <a:buNone/>
              <a:defRPr sz="1600"/>
            </a:lvl1pPr>
            <a:lvl2pPr marL="457200" indent="0">
              <a:buNone/>
              <a:defRPr sz="1400"/>
            </a:lvl2pPr>
            <a:lvl3pPr marL="914398" indent="0">
              <a:buNone/>
              <a:defRPr sz="1200"/>
            </a:lvl3pPr>
            <a:lvl4pPr marL="1371599" indent="0">
              <a:buNone/>
              <a:defRPr sz="1000"/>
            </a:lvl4pPr>
            <a:lvl5pPr marL="1828798" indent="0">
              <a:buNone/>
              <a:defRPr sz="1000"/>
            </a:lvl5pPr>
            <a:lvl6pPr marL="2285998" indent="0">
              <a:buNone/>
              <a:defRPr sz="1000"/>
            </a:lvl6pPr>
            <a:lvl7pPr marL="2743196" indent="0">
              <a:buNone/>
              <a:defRPr sz="1000"/>
            </a:lvl7pPr>
            <a:lvl8pPr marL="3200397" indent="0">
              <a:buNone/>
              <a:defRPr sz="1000"/>
            </a:lvl8pPr>
            <a:lvl9pPr marL="3657597"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91CEC6-3D25-CD5E-EE0B-264FA5F12755}"/>
              </a:ext>
            </a:extLst>
          </p:cNvPr>
          <p:cNvSpPr>
            <a:spLocks noGrp="1"/>
          </p:cNvSpPr>
          <p:nvPr>
            <p:ph type="dt" sz="half" idx="10"/>
          </p:nvPr>
        </p:nvSpPr>
        <p:spPr/>
        <p:txBody>
          <a:bodyPr/>
          <a:lstStyle/>
          <a:p>
            <a:fld id="{D94E9999-0858-444C-BC62-F5CA3235AA73}" type="datetimeFigureOut">
              <a:rPr lang="en-US" smtClean="0"/>
              <a:t>2/10/2025</a:t>
            </a:fld>
            <a:endParaRPr lang="en-US"/>
          </a:p>
        </p:txBody>
      </p:sp>
      <p:sp>
        <p:nvSpPr>
          <p:cNvPr id="6" name="Footer Placeholder 5">
            <a:extLst>
              <a:ext uri="{FF2B5EF4-FFF2-40B4-BE49-F238E27FC236}">
                <a16:creationId xmlns:a16="http://schemas.microsoft.com/office/drawing/2014/main" id="{81EF65E6-6CA8-B89B-B499-FB4025B52D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C55FA0-20FD-03FB-E1C8-36826C4D9AE1}"/>
              </a:ext>
            </a:extLst>
          </p:cNvPr>
          <p:cNvSpPr>
            <a:spLocks noGrp="1"/>
          </p:cNvSpPr>
          <p:nvPr>
            <p:ph type="sldNum" sz="quarter" idx="12"/>
          </p:nvPr>
        </p:nvSpPr>
        <p:spPr/>
        <p:txBody>
          <a:bodyPr/>
          <a:lstStyle/>
          <a:p>
            <a:fld id="{9ACDA921-6C41-3346-A9EB-B756E84D9E9F}" type="slidenum">
              <a:rPr lang="en-US" smtClean="0"/>
              <a:t>‹#›</a:t>
            </a:fld>
            <a:endParaRPr lang="en-US"/>
          </a:p>
        </p:txBody>
      </p:sp>
    </p:spTree>
    <p:extLst>
      <p:ext uri="{BB962C8B-B14F-4D97-AF65-F5344CB8AC3E}">
        <p14:creationId xmlns:p14="http://schemas.microsoft.com/office/powerpoint/2010/main" val="1856082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BF348-A22D-03C3-3495-780A05F401E9}"/>
              </a:ext>
            </a:extLst>
          </p:cNvPr>
          <p:cNvSpPr>
            <a:spLocks noGrp="1"/>
          </p:cNvSpPr>
          <p:nvPr>
            <p:ph type="title"/>
          </p:nvPr>
        </p:nvSpPr>
        <p:spPr>
          <a:xfrm>
            <a:off x="839788" y="457200"/>
            <a:ext cx="3932238"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6177144-7D7B-AEE3-5608-3B3D9F846EFC}"/>
              </a:ext>
            </a:extLst>
          </p:cNvPr>
          <p:cNvSpPr>
            <a:spLocks noGrp="1"/>
          </p:cNvSpPr>
          <p:nvPr>
            <p:ph type="pic" idx="1"/>
          </p:nvPr>
        </p:nvSpPr>
        <p:spPr>
          <a:xfrm>
            <a:off x="5183188" y="987426"/>
            <a:ext cx="6172200" cy="4873625"/>
          </a:xfrm>
        </p:spPr>
        <p:txBody>
          <a:bodyPr/>
          <a:lstStyle>
            <a:lvl1pPr marL="0" indent="0">
              <a:buNone/>
              <a:defRPr sz="3200"/>
            </a:lvl1pPr>
            <a:lvl2pPr marL="457200" indent="0">
              <a:buNone/>
              <a:defRPr sz="2800"/>
            </a:lvl2pPr>
            <a:lvl3pPr marL="914398" indent="0">
              <a:buNone/>
              <a:defRPr sz="2400"/>
            </a:lvl3pPr>
            <a:lvl4pPr marL="1371599" indent="0">
              <a:buNone/>
              <a:defRPr sz="2000"/>
            </a:lvl4pPr>
            <a:lvl5pPr marL="1828798" indent="0">
              <a:buNone/>
              <a:defRPr sz="2000"/>
            </a:lvl5pPr>
            <a:lvl6pPr marL="2285998" indent="0">
              <a:buNone/>
              <a:defRPr sz="2000"/>
            </a:lvl6pPr>
            <a:lvl7pPr marL="2743196" indent="0">
              <a:buNone/>
              <a:defRPr sz="2000"/>
            </a:lvl7pPr>
            <a:lvl8pPr marL="3200397" indent="0">
              <a:buNone/>
              <a:defRPr sz="2000"/>
            </a:lvl8pPr>
            <a:lvl9pPr marL="3657597" indent="0">
              <a:buNone/>
              <a:defRPr sz="2000"/>
            </a:lvl9pPr>
          </a:lstStyle>
          <a:p>
            <a:endParaRPr lang="en-US"/>
          </a:p>
        </p:txBody>
      </p:sp>
      <p:sp>
        <p:nvSpPr>
          <p:cNvPr id="4" name="Text Placeholder 3">
            <a:extLst>
              <a:ext uri="{FF2B5EF4-FFF2-40B4-BE49-F238E27FC236}">
                <a16:creationId xmlns:a16="http://schemas.microsoft.com/office/drawing/2014/main" id="{10139C44-F8E6-4ABF-FB6E-E03D39D069DC}"/>
              </a:ext>
            </a:extLst>
          </p:cNvPr>
          <p:cNvSpPr>
            <a:spLocks noGrp="1"/>
          </p:cNvSpPr>
          <p:nvPr>
            <p:ph type="body" sz="half" idx="2"/>
          </p:nvPr>
        </p:nvSpPr>
        <p:spPr>
          <a:xfrm>
            <a:off x="839788" y="2057400"/>
            <a:ext cx="3932238" cy="3811588"/>
          </a:xfrm>
        </p:spPr>
        <p:txBody>
          <a:bodyPr/>
          <a:lstStyle>
            <a:lvl1pPr marL="0" indent="0">
              <a:buNone/>
              <a:defRPr sz="1600"/>
            </a:lvl1pPr>
            <a:lvl2pPr marL="457200" indent="0">
              <a:buNone/>
              <a:defRPr sz="1400"/>
            </a:lvl2pPr>
            <a:lvl3pPr marL="914398" indent="0">
              <a:buNone/>
              <a:defRPr sz="1200"/>
            </a:lvl3pPr>
            <a:lvl4pPr marL="1371599" indent="0">
              <a:buNone/>
              <a:defRPr sz="1000"/>
            </a:lvl4pPr>
            <a:lvl5pPr marL="1828798" indent="0">
              <a:buNone/>
              <a:defRPr sz="1000"/>
            </a:lvl5pPr>
            <a:lvl6pPr marL="2285998" indent="0">
              <a:buNone/>
              <a:defRPr sz="1000"/>
            </a:lvl6pPr>
            <a:lvl7pPr marL="2743196" indent="0">
              <a:buNone/>
              <a:defRPr sz="1000"/>
            </a:lvl7pPr>
            <a:lvl8pPr marL="3200397" indent="0">
              <a:buNone/>
              <a:defRPr sz="1000"/>
            </a:lvl8pPr>
            <a:lvl9pPr marL="3657597"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4BFE17-7433-7CD5-568A-CC06F67A2C9B}"/>
              </a:ext>
            </a:extLst>
          </p:cNvPr>
          <p:cNvSpPr>
            <a:spLocks noGrp="1"/>
          </p:cNvSpPr>
          <p:nvPr>
            <p:ph type="dt" sz="half" idx="10"/>
          </p:nvPr>
        </p:nvSpPr>
        <p:spPr/>
        <p:txBody>
          <a:bodyPr/>
          <a:lstStyle/>
          <a:p>
            <a:fld id="{D94E9999-0858-444C-BC62-F5CA3235AA73}" type="datetimeFigureOut">
              <a:rPr lang="en-US" smtClean="0"/>
              <a:t>2/10/2025</a:t>
            </a:fld>
            <a:endParaRPr lang="en-US"/>
          </a:p>
        </p:txBody>
      </p:sp>
      <p:sp>
        <p:nvSpPr>
          <p:cNvPr id="6" name="Footer Placeholder 5">
            <a:extLst>
              <a:ext uri="{FF2B5EF4-FFF2-40B4-BE49-F238E27FC236}">
                <a16:creationId xmlns:a16="http://schemas.microsoft.com/office/drawing/2014/main" id="{944FB52C-4CC5-939E-E9FE-26D1C26415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3A670D-3D21-84DC-9B18-EFFBB0E8A1BA}"/>
              </a:ext>
            </a:extLst>
          </p:cNvPr>
          <p:cNvSpPr>
            <a:spLocks noGrp="1"/>
          </p:cNvSpPr>
          <p:nvPr>
            <p:ph type="sldNum" sz="quarter" idx="12"/>
          </p:nvPr>
        </p:nvSpPr>
        <p:spPr/>
        <p:txBody>
          <a:bodyPr/>
          <a:lstStyle/>
          <a:p>
            <a:fld id="{9ACDA921-6C41-3346-A9EB-B756E84D9E9F}" type="slidenum">
              <a:rPr lang="en-US" smtClean="0"/>
              <a:t>‹#›</a:t>
            </a:fld>
            <a:endParaRPr lang="en-US"/>
          </a:p>
        </p:txBody>
      </p:sp>
    </p:spTree>
    <p:extLst>
      <p:ext uri="{BB962C8B-B14F-4D97-AF65-F5344CB8AC3E}">
        <p14:creationId xmlns:p14="http://schemas.microsoft.com/office/powerpoint/2010/main" val="1691500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7EC46D4-654A-A2D9-ED76-C7FFCB6338AC}"/>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441905E-C10C-CD9C-1BF2-094581E8C5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4580F3-6E5B-E4BA-8675-FEB01C83E000}"/>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94E9999-0858-444C-BC62-F5CA3235AA73}" type="datetimeFigureOut">
              <a:rPr lang="en-US" smtClean="0"/>
              <a:t>2/10/2025</a:t>
            </a:fld>
            <a:endParaRPr lang="en-US"/>
          </a:p>
        </p:txBody>
      </p:sp>
      <p:sp>
        <p:nvSpPr>
          <p:cNvPr id="5" name="Footer Placeholder 4">
            <a:extLst>
              <a:ext uri="{FF2B5EF4-FFF2-40B4-BE49-F238E27FC236}">
                <a16:creationId xmlns:a16="http://schemas.microsoft.com/office/drawing/2014/main" id="{11C24811-75DE-0DBF-36E2-B3DBBF36636B}"/>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AC29CB2-6E95-8776-6F17-172834B3CC6B}"/>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ACDA921-6C41-3346-A9EB-B756E84D9E9F}" type="slidenum">
              <a:rPr lang="en-US" smtClean="0"/>
              <a:t>‹#›</a:t>
            </a:fld>
            <a:endParaRPr lang="en-US"/>
          </a:p>
        </p:txBody>
      </p:sp>
    </p:spTree>
    <p:extLst>
      <p:ext uri="{BB962C8B-B14F-4D97-AF65-F5344CB8AC3E}">
        <p14:creationId xmlns:p14="http://schemas.microsoft.com/office/powerpoint/2010/main" val="23010541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98" rtl="0" eaLnBrk="1" latinLnBrk="0" hangingPunct="1">
        <a:lnSpc>
          <a:spcPct val="90000"/>
        </a:lnSpc>
        <a:spcBef>
          <a:spcPct val="0"/>
        </a:spcBef>
        <a:buNone/>
        <a:defRPr sz="4401" kern="1200">
          <a:solidFill>
            <a:schemeClr val="tx1"/>
          </a:solidFill>
          <a:latin typeface="+mj-lt"/>
          <a:ea typeface="+mj-ea"/>
          <a:cs typeface="+mj-cs"/>
        </a:defRPr>
      </a:lvl1pPr>
    </p:titleStyle>
    <p:bodyStyle>
      <a:lvl1pPr marL="228600" indent="-228600" algn="l" defTabSz="914398"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39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98" indent="-228600" algn="l" defTabSz="91439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98" indent="-228600" algn="l" defTabSz="91439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99" indent="-228600" algn="l" defTabSz="91439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97" indent="-228600" algn="l" defTabSz="91439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97" indent="-228600" algn="l" defTabSz="91439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96" indent="-228600" algn="l" defTabSz="91439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96" indent="-228600" algn="l" defTabSz="91439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98" rtl="0" eaLnBrk="1" latinLnBrk="0" hangingPunct="1">
        <a:defRPr sz="1800" kern="1200">
          <a:solidFill>
            <a:schemeClr val="tx1"/>
          </a:solidFill>
          <a:latin typeface="+mn-lt"/>
          <a:ea typeface="+mn-ea"/>
          <a:cs typeface="+mn-cs"/>
        </a:defRPr>
      </a:lvl1pPr>
      <a:lvl2pPr marL="457200" algn="l" defTabSz="914398" rtl="0" eaLnBrk="1" latinLnBrk="0" hangingPunct="1">
        <a:defRPr sz="1800" kern="1200">
          <a:solidFill>
            <a:schemeClr val="tx1"/>
          </a:solidFill>
          <a:latin typeface="+mn-lt"/>
          <a:ea typeface="+mn-ea"/>
          <a:cs typeface="+mn-cs"/>
        </a:defRPr>
      </a:lvl2pPr>
      <a:lvl3pPr marL="914398" algn="l" defTabSz="914398" rtl="0" eaLnBrk="1" latinLnBrk="0" hangingPunct="1">
        <a:defRPr sz="1800" kern="1200">
          <a:solidFill>
            <a:schemeClr val="tx1"/>
          </a:solidFill>
          <a:latin typeface="+mn-lt"/>
          <a:ea typeface="+mn-ea"/>
          <a:cs typeface="+mn-cs"/>
        </a:defRPr>
      </a:lvl3pPr>
      <a:lvl4pPr marL="1371599" algn="l" defTabSz="914398" rtl="0" eaLnBrk="1" latinLnBrk="0" hangingPunct="1">
        <a:defRPr sz="1800" kern="1200">
          <a:solidFill>
            <a:schemeClr val="tx1"/>
          </a:solidFill>
          <a:latin typeface="+mn-lt"/>
          <a:ea typeface="+mn-ea"/>
          <a:cs typeface="+mn-cs"/>
        </a:defRPr>
      </a:lvl4pPr>
      <a:lvl5pPr marL="1828798" algn="l" defTabSz="914398" rtl="0" eaLnBrk="1" latinLnBrk="0" hangingPunct="1">
        <a:defRPr sz="1800" kern="1200">
          <a:solidFill>
            <a:schemeClr val="tx1"/>
          </a:solidFill>
          <a:latin typeface="+mn-lt"/>
          <a:ea typeface="+mn-ea"/>
          <a:cs typeface="+mn-cs"/>
        </a:defRPr>
      </a:lvl5pPr>
      <a:lvl6pPr marL="2285998" algn="l" defTabSz="914398" rtl="0" eaLnBrk="1" latinLnBrk="0" hangingPunct="1">
        <a:defRPr sz="1800" kern="1200">
          <a:solidFill>
            <a:schemeClr val="tx1"/>
          </a:solidFill>
          <a:latin typeface="+mn-lt"/>
          <a:ea typeface="+mn-ea"/>
          <a:cs typeface="+mn-cs"/>
        </a:defRPr>
      </a:lvl6pPr>
      <a:lvl7pPr marL="2743196" algn="l" defTabSz="914398" rtl="0" eaLnBrk="1" latinLnBrk="0" hangingPunct="1">
        <a:defRPr sz="1800" kern="1200">
          <a:solidFill>
            <a:schemeClr val="tx1"/>
          </a:solidFill>
          <a:latin typeface="+mn-lt"/>
          <a:ea typeface="+mn-ea"/>
          <a:cs typeface="+mn-cs"/>
        </a:defRPr>
      </a:lvl7pPr>
      <a:lvl8pPr marL="3200397" algn="l" defTabSz="914398" rtl="0" eaLnBrk="1" latinLnBrk="0" hangingPunct="1">
        <a:defRPr sz="1800" kern="1200">
          <a:solidFill>
            <a:schemeClr val="tx1"/>
          </a:solidFill>
          <a:latin typeface="+mn-lt"/>
          <a:ea typeface="+mn-ea"/>
          <a:cs typeface="+mn-cs"/>
        </a:defRPr>
      </a:lvl8pPr>
      <a:lvl9pPr marL="3657597" algn="l" defTabSz="91439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D1E353-A909-B91B-6C62-59B6BD0AE165}"/>
              </a:ext>
            </a:extLst>
          </p:cNvPr>
          <p:cNvPicPr>
            <a:picLocks noChangeAspect="1"/>
          </p:cNvPicPr>
          <p:nvPr/>
        </p:nvPicPr>
        <p:blipFill>
          <a:blip r:embed="rId2"/>
          <a:stretch>
            <a:fillRect/>
          </a:stretch>
        </p:blipFill>
        <p:spPr>
          <a:xfrm>
            <a:off x="0" y="1679128"/>
            <a:ext cx="12192000" cy="3136580"/>
          </a:xfrm>
          <a:prstGeom prst="rect">
            <a:avLst/>
          </a:prstGeom>
        </p:spPr>
      </p:pic>
      <p:sp>
        <p:nvSpPr>
          <p:cNvPr id="2" name="TextBox 1">
            <a:extLst>
              <a:ext uri="{FF2B5EF4-FFF2-40B4-BE49-F238E27FC236}">
                <a16:creationId xmlns:a16="http://schemas.microsoft.com/office/drawing/2014/main" id="{AC7CFF2C-F058-5094-CEB0-60FBE666E949}"/>
              </a:ext>
            </a:extLst>
          </p:cNvPr>
          <p:cNvSpPr txBox="1"/>
          <p:nvPr/>
        </p:nvSpPr>
        <p:spPr>
          <a:xfrm>
            <a:off x="1945641" y="1909375"/>
            <a:ext cx="8565432" cy="2246769"/>
          </a:xfrm>
          <a:prstGeom prst="rect">
            <a:avLst/>
          </a:prstGeom>
          <a:noFill/>
        </p:spPr>
        <p:txBody>
          <a:bodyPr wrap="square" rtlCol="0">
            <a:spAutoFit/>
          </a:bodyPr>
          <a:lstStyle/>
          <a:p>
            <a:pPr algn="ctr"/>
            <a:r>
              <a:rPr lang="en-US" sz="7000" b="1" dirty="0">
                <a:solidFill>
                  <a:schemeClr val="bg1"/>
                </a:solidFill>
                <a:latin typeface="Montserrat ExtraBold" pitchFamily="2" charset="77"/>
              </a:rPr>
              <a:t>LIP INGREDIENTS </a:t>
            </a:r>
            <a:r>
              <a:rPr lang="en-US" sz="7000" spc="300" dirty="0">
                <a:solidFill>
                  <a:schemeClr val="bg1"/>
                </a:solidFill>
                <a:latin typeface="Montserrat" pitchFamily="2" charset="77"/>
              </a:rPr>
              <a:t>INFOGRAPHIC</a:t>
            </a:r>
          </a:p>
        </p:txBody>
      </p:sp>
      <p:pic>
        <p:nvPicPr>
          <p:cNvPr id="7" name="Picture 6" descr="A black background with blue and green dots&#10;&#10;Description automatically generated">
            <a:extLst>
              <a:ext uri="{FF2B5EF4-FFF2-40B4-BE49-F238E27FC236}">
                <a16:creationId xmlns:a16="http://schemas.microsoft.com/office/drawing/2014/main" id="{48ECA303-3238-DA82-3F2A-C57019A6280F}"/>
              </a:ext>
            </a:extLst>
          </p:cNvPr>
          <p:cNvPicPr>
            <a:picLocks noChangeAspect="1"/>
          </p:cNvPicPr>
          <p:nvPr/>
        </p:nvPicPr>
        <p:blipFill>
          <a:blip r:embed="rId3"/>
          <a:stretch>
            <a:fillRect/>
          </a:stretch>
        </p:blipFill>
        <p:spPr>
          <a:xfrm>
            <a:off x="4810760" y="5371084"/>
            <a:ext cx="2570480" cy="894979"/>
          </a:xfrm>
          <a:prstGeom prst="rect">
            <a:avLst/>
          </a:prstGeom>
        </p:spPr>
      </p:pic>
      <p:sp>
        <p:nvSpPr>
          <p:cNvPr id="8" name="TextBox 7">
            <a:extLst>
              <a:ext uri="{FF2B5EF4-FFF2-40B4-BE49-F238E27FC236}">
                <a16:creationId xmlns:a16="http://schemas.microsoft.com/office/drawing/2014/main" id="{580324EA-CAD2-1423-7B56-E1AA0CE8BEED}"/>
              </a:ext>
            </a:extLst>
          </p:cNvPr>
          <p:cNvSpPr txBox="1"/>
          <p:nvPr/>
        </p:nvSpPr>
        <p:spPr>
          <a:xfrm>
            <a:off x="1945640" y="4113718"/>
            <a:ext cx="8300720" cy="361637"/>
          </a:xfrm>
          <a:prstGeom prst="rect">
            <a:avLst/>
          </a:prstGeom>
          <a:noFill/>
        </p:spPr>
        <p:txBody>
          <a:bodyPr wrap="square" rtlCol="0">
            <a:spAutoFit/>
          </a:bodyPr>
          <a:lstStyle/>
          <a:p>
            <a:pPr algn="ctr"/>
            <a:r>
              <a:rPr lang="en-US" sz="1750" dirty="0">
                <a:solidFill>
                  <a:schemeClr val="bg1"/>
                </a:solidFill>
                <a:latin typeface="Montserrat Light" pitchFamily="2" charset="77"/>
              </a:rPr>
              <a:t>Pigments | Structuring Agents | Emollients | Sensory | Actives | SPF  </a:t>
            </a:r>
          </a:p>
        </p:txBody>
      </p:sp>
    </p:spTree>
    <p:extLst>
      <p:ext uri="{BB962C8B-B14F-4D97-AF65-F5344CB8AC3E}">
        <p14:creationId xmlns:p14="http://schemas.microsoft.com/office/powerpoint/2010/main" val="3432378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82E23AB-9E62-A616-3498-DA0F1888953B}"/>
              </a:ext>
            </a:extLst>
          </p:cNvPr>
          <p:cNvPicPr>
            <a:picLocks noChangeAspect="1"/>
          </p:cNvPicPr>
          <p:nvPr/>
        </p:nvPicPr>
        <p:blipFill>
          <a:blip r:embed="rId2"/>
          <a:stretch>
            <a:fillRect/>
          </a:stretch>
        </p:blipFill>
        <p:spPr>
          <a:xfrm>
            <a:off x="0" y="0"/>
            <a:ext cx="12192000" cy="398888"/>
          </a:xfrm>
          <a:prstGeom prst="rect">
            <a:avLst/>
          </a:prstGeom>
        </p:spPr>
      </p:pic>
      <p:sp>
        <p:nvSpPr>
          <p:cNvPr id="8" name="TextBox 7">
            <a:extLst>
              <a:ext uri="{FF2B5EF4-FFF2-40B4-BE49-F238E27FC236}">
                <a16:creationId xmlns:a16="http://schemas.microsoft.com/office/drawing/2014/main" id="{10F7FE8C-9795-4A72-FF96-6EE72698B026}"/>
              </a:ext>
            </a:extLst>
          </p:cNvPr>
          <p:cNvSpPr txBox="1"/>
          <p:nvPr/>
        </p:nvSpPr>
        <p:spPr>
          <a:xfrm>
            <a:off x="0" y="-26563"/>
            <a:ext cx="12192000" cy="461665"/>
          </a:xfrm>
          <a:prstGeom prst="rect">
            <a:avLst/>
          </a:prstGeom>
          <a:noFill/>
        </p:spPr>
        <p:txBody>
          <a:bodyPr wrap="square" rtlCol="0">
            <a:spAutoFit/>
          </a:bodyPr>
          <a:lstStyle/>
          <a:p>
            <a:pPr algn="ctr"/>
            <a:r>
              <a:rPr lang="en-US" sz="2400" dirty="0">
                <a:solidFill>
                  <a:schemeClr val="bg1"/>
                </a:solidFill>
                <a:latin typeface="Montserrat Black" panose="00000A00000000000000" pitchFamily="2" charset="0"/>
              </a:rPr>
              <a:t>INGREDIENT COMPOSITION</a:t>
            </a:r>
          </a:p>
        </p:txBody>
      </p:sp>
      <p:pic>
        <p:nvPicPr>
          <p:cNvPr id="11" name="Picture 10" descr="A diagram of lipsticks and lipstick swatches&#10;&#10;Description automatically generated">
            <a:extLst>
              <a:ext uri="{FF2B5EF4-FFF2-40B4-BE49-F238E27FC236}">
                <a16:creationId xmlns:a16="http://schemas.microsoft.com/office/drawing/2014/main" id="{4E30B20B-5DE6-137F-C4FE-4A65C2C96901}"/>
              </a:ext>
            </a:extLst>
          </p:cNvPr>
          <p:cNvPicPr>
            <a:picLocks noChangeAspect="1"/>
          </p:cNvPicPr>
          <p:nvPr/>
        </p:nvPicPr>
        <p:blipFill rotWithShape="1">
          <a:blip r:embed="rId3"/>
          <a:srcRect t="6732" r="-196"/>
          <a:stretch/>
        </p:blipFill>
        <p:spPr>
          <a:xfrm>
            <a:off x="-1" y="461665"/>
            <a:ext cx="12192001" cy="6396335"/>
          </a:xfrm>
          <a:prstGeom prst="rect">
            <a:avLst/>
          </a:prstGeom>
        </p:spPr>
      </p:pic>
    </p:spTree>
    <p:extLst>
      <p:ext uri="{BB962C8B-B14F-4D97-AF65-F5344CB8AC3E}">
        <p14:creationId xmlns:p14="http://schemas.microsoft.com/office/powerpoint/2010/main" val="36217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82E23AB-9E62-A616-3498-DA0F1888953B}"/>
              </a:ext>
            </a:extLst>
          </p:cNvPr>
          <p:cNvPicPr>
            <a:picLocks noChangeAspect="1"/>
          </p:cNvPicPr>
          <p:nvPr/>
        </p:nvPicPr>
        <p:blipFill>
          <a:blip r:embed="rId2"/>
          <a:stretch>
            <a:fillRect/>
          </a:stretch>
        </p:blipFill>
        <p:spPr>
          <a:xfrm>
            <a:off x="650747" y="110399"/>
            <a:ext cx="11403956" cy="398888"/>
          </a:xfrm>
          <a:prstGeom prst="rect">
            <a:avLst/>
          </a:prstGeom>
        </p:spPr>
      </p:pic>
      <p:graphicFrame>
        <p:nvGraphicFramePr>
          <p:cNvPr id="4" name="Table 3">
            <a:extLst>
              <a:ext uri="{FF2B5EF4-FFF2-40B4-BE49-F238E27FC236}">
                <a16:creationId xmlns:a16="http://schemas.microsoft.com/office/drawing/2014/main" id="{55EA9944-CEF0-CB4F-045F-B0FF05A7E561}"/>
              </a:ext>
            </a:extLst>
          </p:cNvPr>
          <p:cNvGraphicFramePr>
            <a:graphicFrameLocks noGrp="1"/>
          </p:cNvGraphicFramePr>
          <p:nvPr/>
        </p:nvGraphicFramePr>
        <p:xfrm>
          <a:off x="652607" y="110399"/>
          <a:ext cx="11403956" cy="6536617"/>
        </p:xfrm>
        <a:graphic>
          <a:graphicData uri="http://schemas.openxmlformats.org/drawingml/2006/table">
            <a:tbl>
              <a:tblPr firstRow="1" bandRow="1">
                <a:tableStyleId>{5C22544A-7EE6-4342-B048-85BDC9FD1C3A}</a:tableStyleId>
              </a:tblPr>
              <a:tblGrid>
                <a:gridCol w="1059110">
                  <a:extLst>
                    <a:ext uri="{9D8B030D-6E8A-4147-A177-3AD203B41FA5}">
                      <a16:colId xmlns:a16="http://schemas.microsoft.com/office/drawing/2014/main" val="2241483795"/>
                    </a:ext>
                  </a:extLst>
                </a:gridCol>
                <a:gridCol w="1752108">
                  <a:extLst>
                    <a:ext uri="{9D8B030D-6E8A-4147-A177-3AD203B41FA5}">
                      <a16:colId xmlns:a16="http://schemas.microsoft.com/office/drawing/2014/main" val="1281118667"/>
                    </a:ext>
                  </a:extLst>
                </a:gridCol>
                <a:gridCol w="2314351">
                  <a:extLst>
                    <a:ext uri="{9D8B030D-6E8A-4147-A177-3AD203B41FA5}">
                      <a16:colId xmlns:a16="http://schemas.microsoft.com/office/drawing/2014/main" val="3121110602"/>
                    </a:ext>
                  </a:extLst>
                </a:gridCol>
                <a:gridCol w="876054">
                  <a:extLst>
                    <a:ext uri="{9D8B030D-6E8A-4147-A177-3AD203B41FA5}">
                      <a16:colId xmlns:a16="http://schemas.microsoft.com/office/drawing/2014/main" val="3505292543"/>
                    </a:ext>
                  </a:extLst>
                </a:gridCol>
                <a:gridCol w="1399071">
                  <a:extLst>
                    <a:ext uri="{9D8B030D-6E8A-4147-A177-3AD203B41FA5}">
                      <a16:colId xmlns:a16="http://schemas.microsoft.com/office/drawing/2014/main" val="143245311"/>
                    </a:ext>
                  </a:extLst>
                </a:gridCol>
                <a:gridCol w="4003262">
                  <a:extLst>
                    <a:ext uri="{9D8B030D-6E8A-4147-A177-3AD203B41FA5}">
                      <a16:colId xmlns:a16="http://schemas.microsoft.com/office/drawing/2014/main" val="814755008"/>
                    </a:ext>
                  </a:extLst>
                </a:gridCol>
              </a:tblGrid>
              <a:tr h="422143">
                <a:tc>
                  <a:txBody>
                    <a:bodyPr/>
                    <a:lstStyle/>
                    <a:p>
                      <a:pPr algn="ctr"/>
                      <a:r>
                        <a:rPr lang="en-US" sz="1000" b="1" i="0" dirty="0">
                          <a:latin typeface="Montserrat" pitchFamily="2" charset="77"/>
                        </a:rPr>
                        <a:t>INGREDIENT</a:t>
                      </a:r>
                    </a:p>
                  </a:txBody>
                  <a:tcPr anchor="ctr">
                    <a:noFill/>
                  </a:tcPr>
                </a:tc>
                <a:tc>
                  <a:txBody>
                    <a:bodyPr/>
                    <a:lstStyle/>
                    <a:p>
                      <a:pPr algn="ctr"/>
                      <a:r>
                        <a:rPr lang="en-US" sz="1000" b="1" i="0" dirty="0">
                          <a:latin typeface="Montserrat" pitchFamily="2" charset="77"/>
                        </a:rPr>
                        <a:t>DESCRIPTION</a:t>
                      </a:r>
                    </a:p>
                  </a:txBody>
                  <a:tcPr anchor="ctr">
                    <a:noFill/>
                  </a:tcPr>
                </a:tc>
                <a:tc>
                  <a:txBody>
                    <a:bodyPr/>
                    <a:lstStyle/>
                    <a:p>
                      <a:pPr algn="ctr"/>
                      <a:r>
                        <a:rPr lang="en-US" sz="1000" b="1" i="0" dirty="0">
                          <a:latin typeface="Montserrat" pitchFamily="2" charset="77"/>
                        </a:rPr>
                        <a:t>INCI</a:t>
                      </a:r>
                    </a:p>
                  </a:txBody>
                  <a:tcPr anchor="ctr">
                    <a:noFill/>
                  </a:tcPr>
                </a:tc>
                <a:tc>
                  <a:txBody>
                    <a:bodyPr/>
                    <a:lstStyle/>
                    <a:p>
                      <a:pPr algn="ctr"/>
                      <a:r>
                        <a:rPr lang="en-US" sz="1000" b="1" i="0" dirty="0">
                          <a:latin typeface="Montserrat" pitchFamily="2" charset="77"/>
                        </a:rPr>
                        <a:t>USE LEVEL</a:t>
                      </a:r>
                    </a:p>
                  </a:txBody>
                  <a:tcPr anchor="ctr">
                    <a:noFill/>
                  </a:tcPr>
                </a:tc>
                <a:tc>
                  <a:txBody>
                    <a:bodyPr/>
                    <a:lstStyle/>
                    <a:p>
                      <a:pPr algn="ctr"/>
                      <a:r>
                        <a:rPr lang="en-US" sz="1000" b="1" i="0" u="none" strike="noStrike" kern="1200" dirty="0">
                          <a:solidFill>
                            <a:schemeClr val="lt1"/>
                          </a:solidFill>
                          <a:effectLst/>
                          <a:latin typeface="Montserrat" pitchFamily="2" charset="77"/>
                          <a:ea typeface="+mn-ea"/>
                          <a:cs typeface="+mn-cs"/>
                        </a:rPr>
                        <a:t>DISPERSIBILITY (OIL OR WATER)</a:t>
                      </a:r>
                      <a:endParaRPr lang="en-US" sz="1000" b="1" i="0" dirty="0">
                        <a:latin typeface="Montserrat" pitchFamily="2" charset="77"/>
                      </a:endParaRPr>
                    </a:p>
                  </a:txBody>
                  <a:tcPr anchor="ctr">
                    <a:noFill/>
                  </a:tcPr>
                </a:tc>
                <a:tc>
                  <a:txBody>
                    <a:bodyPr/>
                    <a:lstStyle/>
                    <a:p>
                      <a:pPr algn="ctr"/>
                      <a:r>
                        <a:rPr lang="en-US" sz="1000" b="1" i="0" dirty="0">
                          <a:latin typeface="Montserrat" pitchFamily="2" charset="77"/>
                        </a:rPr>
                        <a:t>FORMULATION GUIDELINES</a:t>
                      </a:r>
                    </a:p>
                  </a:txBody>
                  <a:tcPr anchor="ctr">
                    <a:noFill/>
                  </a:tcPr>
                </a:tc>
                <a:extLst>
                  <a:ext uri="{0D108BD9-81ED-4DB2-BD59-A6C34878D82A}">
                    <a16:rowId xmlns:a16="http://schemas.microsoft.com/office/drawing/2014/main" val="188980698"/>
                  </a:ext>
                </a:extLst>
              </a:tr>
              <a:tr h="978294">
                <a:tc>
                  <a:txBody>
                    <a:bodyPr/>
                    <a:lstStyle/>
                    <a:p>
                      <a:pPr algn="ctr"/>
                      <a:r>
                        <a:rPr lang="en-US" sz="1000" b="1" i="0" u="none" strike="noStrike" kern="1200" dirty="0" err="1">
                          <a:solidFill>
                            <a:schemeClr val="dk1"/>
                          </a:solidFill>
                          <a:effectLst/>
                          <a:latin typeface="Montserrat" pitchFamily="2" charset="77"/>
                          <a:ea typeface="+mn-ea"/>
                          <a:cs typeface="+mn-cs"/>
                        </a:rPr>
                        <a:t>Arcopearl</a:t>
                      </a:r>
                      <a:r>
                        <a:rPr lang="en-US" sz="1000" b="1" i="0" u="none" strike="noStrike" kern="1200" baseline="30000" dirty="0">
                          <a:solidFill>
                            <a:schemeClr val="dk1"/>
                          </a:solidFill>
                          <a:effectLst/>
                          <a:latin typeface="Montserrat" pitchFamily="2" charset="77"/>
                          <a:ea typeface="+mn-ea"/>
                          <a:cs typeface="+mn-cs"/>
                        </a:rPr>
                        <a:t>®</a:t>
                      </a:r>
                      <a:r>
                        <a:rPr lang="en-US" sz="1000" b="1" i="0" u="none" strike="noStrike" kern="1200" dirty="0">
                          <a:solidFill>
                            <a:schemeClr val="dk1"/>
                          </a:solidFill>
                          <a:effectLst/>
                          <a:latin typeface="Montserrat" pitchFamily="2" charset="77"/>
                          <a:ea typeface="+mn-ea"/>
                          <a:cs typeface="+mn-cs"/>
                        </a:rPr>
                        <a:t> FEHD</a:t>
                      </a:r>
                      <a:endParaRPr lang="en-US" sz="1000" b="1" i="0" dirty="0">
                        <a:latin typeface="Montserrat" pitchFamily="2" charset="77"/>
                      </a:endParaRPr>
                    </a:p>
                  </a:txBody>
                  <a:tcPr anchor="ctr">
                    <a:solidFill>
                      <a:srgbClr val="C5CEE6"/>
                    </a:solidFill>
                  </a:tcPr>
                </a:tc>
                <a:tc>
                  <a:txBody>
                    <a:bodyPr/>
                    <a:lstStyle/>
                    <a:p>
                      <a:pPr algn="l"/>
                      <a:r>
                        <a:rPr lang="en-US" sz="950" b="0" i="0" u="none" strike="noStrike" kern="1200" dirty="0">
                          <a:solidFill>
                            <a:schemeClr val="dk1"/>
                          </a:solidFill>
                          <a:effectLst/>
                          <a:latin typeface="Montserrat Medium" pitchFamily="2" charset="77"/>
                          <a:ea typeface="+mn-ea"/>
                          <a:cs typeface="+mn-cs"/>
                        </a:rPr>
                        <a:t>Synthetic mica-based interference pigments</a:t>
                      </a:r>
                      <a:endParaRPr lang="en-US" sz="950" b="0" i="0" dirty="0">
                        <a:latin typeface="Montserrat Medium" pitchFamily="2" charset="77"/>
                      </a:endParaRPr>
                    </a:p>
                  </a:txBody>
                  <a:tcPr anchor="ctr">
                    <a:solidFill>
                      <a:srgbClr val="C5CEE6">
                        <a:alpha val="50196"/>
                      </a:srgbClr>
                    </a:solidFill>
                  </a:tcPr>
                </a:tc>
                <a:tc>
                  <a:txBody>
                    <a:bodyPr/>
                    <a:lstStyle/>
                    <a:p>
                      <a:pPr algn="l"/>
                      <a:r>
                        <a:rPr lang="en-US" sz="950" b="0" i="0" u="none" strike="noStrike" kern="1200" dirty="0">
                          <a:solidFill>
                            <a:schemeClr val="dk1"/>
                          </a:solidFill>
                          <a:effectLst/>
                          <a:latin typeface="Montserrat Medium" pitchFamily="2" charset="77"/>
                          <a:ea typeface="+mn-ea"/>
                          <a:cs typeface="+mn-cs"/>
                        </a:rPr>
                        <a:t>Synthetic Fluorphlogopite (and) Titanium Dioxide (and) Iron Oxides (and) Tin Oxide</a:t>
                      </a:r>
                      <a:endParaRPr lang="en-US" sz="950" b="0" i="0" dirty="0">
                        <a:latin typeface="Montserrat Medium" pitchFamily="2" charset="77"/>
                      </a:endParaRPr>
                    </a:p>
                  </a:txBody>
                  <a:tcPr anchor="ctr">
                    <a:solidFill>
                      <a:srgbClr val="C5CEE6">
                        <a:alpha val="50196"/>
                      </a:srgbClr>
                    </a:solidFill>
                  </a:tcPr>
                </a:tc>
                <a:tc>
                  <a:txBody>
                    <a:bodyPr/>
                    <a:lstStyle/>
                    <a:p>
                      <a:pPr algn="ctr"/>
                      <a:r>
                        <a:rPr lang="en-US" sz="950" b="0" i="0" u="none" strike="noStrike" kern="1200" dirty="0">
                          <a:solidFill>
                            <a:schemeClr val="dk1"/>
                          </a:solidFill>
                          <a:effectLst/>
                          <a:latin typeface="Montserrat Medium" pitchFamily="2" charset="77"/>
                          <a:ea typeface="+mn-ea"/>
                          <a:cs typeface="+mn-cs"/>
                        </a:rPr>
                        <a:t>1-30%</a:t>
                      </a:r>
                      <a:endParaRPr lang="en-US" sz="950" b="0" i="0" dirty="0">
                        <a:latin typeface="Montserrat Medium" pitchFamily="2" charset="77"/>
                      </a:endParaRPr>
                    </a:p>
                  </a:txBody>
                  <a:tcPr anchor="ctr">
                    <a:solidFill>
                      <a:srgbClr val="C5CEE6">
                        <a:alpha val="50196"/>
                      </a:srgbClr>
                    </a:solidFill>
                  </a:tcPr>
                </a:tc>
                <a:tc>
                  <a:txBody>
                    <a:bodyPr/>
                    <a:lstStyle/>
                    <a:p>
                      <a:pPr algn="ctr"/>
                      <a:r>
                        <a:rPr lang="en-US" sz="950" b="0" i="0" u="none" strike="noStrike" kern="1200" dirty="0">
                          <a:solidFill>
                            <a:schemeClr val="dk1"/>
                          </a:solidFill>
                          <a:effectLst/>
                          <a:latin typeface="Montserrat Medium" pitchFamily="2" charset="77"/>
                          <a:ea typeface="+mn-ea"/>
                          <a:cs typeface="+mn-cs"/>
                        </a:rPr>
                        <a:t>Oil and Water</a:t>
                      </a:r>
                      <a:endParaRPr lang="en-US" sz="950" b="0" i="0" dirty="0">
                        <a:latin typeface="Montserrat Medium" pitchFamily="2" charset="77"/>
                      </a:endParaRPr>
                    </a:p>
                  </a:txBody>
                  <a:tcPr anchor="ctr">
                    <a:solidFill>
                      <a:srgbClr val="C5CEE6">
                        <a:alpha val="50196"/>
                      </a:srgbClr>
                    </a:solidFill>
                  </a:tcPr>
                </a:tc>
                <a:tc>
                  <a:txBody>
                    <a:bodyPr/>
                    <a:lstStyle/>
                    <a:p>
                      <a:pPr algn="l"/>
                      <a:r>
                        <a:rPr lang="en-US" sz="950" b="0" i="0" u="none" strike="noStrike" kern="1200" dirty="0">
                          <a:solidFill>
                            <a:schemeClr val="dk1"/>
                          </a:solidFill>
                          <a:effectLst/>
                          <a:latin typeface="Montserrat Medium" pitchFamily="2" charset="77"/>
                          <a:ea typeface="+mn-ea"/>
                          <a:cs typeface="+mn-cs"/>
                        </a:rPr>
                        <a:t>Higher levels can be used to achieve desired color effects. Can be formulated into powder, stick, gel and emulsion formulations. Add at end of processing. Do not homogenize. No known incompatibilities. Not sensitive to pH, temperature.</a:t>
                      </a:r>
                    </a:p>
                  </a:txBody>
                  <a:tcPr anchor="ctr">
                    <a:solidFill>
                      <a:srgbClr val="C5CEE6">
                        <a:alpha val="50196"/>
                      </a:srgbClr>
                    </a:solidFill>
                  </a:tcPr>
                </a:tc>
                <a:extLst>
                  <a:ext uri="{0D108BD9-81ED-4DB2-BD59-A6C34878D82A}">
                    <a16:rowId xmlns:a16="http://schemas.microsoft.com/office/drawing/2014/main" val="4212752220"/>
                  </a:ext>
                </a:extLst>
              </a:tr>
              <a:tr h="872716">
                <a:tc>
                  <a:txBody>
                    <a:bodyPr/>
                    <a:lstStyle/>
                    <a:p>
                      <a:pPr algn="ctr"/>
                      <a:r>
                        <a:rPr lang="en-US" sz="1000" b="1" i="0" u="none" strike="noStrike" kern="1200" dirty="0" err="1">
                          <a:solidFill>
                            <a:schemeClr val="dk1"/>
                          </a:solidFill>
                          <a:effectLst/>
                          <a:latin typeface="Montserrat" pitchFamily="2" charset="77"/>
                          <a:ea typeface="+mn-ea"/>
                          <a:cs typeface="+mn-cs"/>
                        </a:rPr>
                        <a:t>Arcopearl</a:t>
                      </a:r>
                      <a:r>
                        <a:rPr lang="en-US" sz="1000" b="1" i="0" u="none" strike="noStrike" kern="1200" baseline="30000" dirty="0">
                          <a:solidFill>
                            <a:schemeClr val="dk1"/>
                          </a:solidFill>
                          <a:effectLst/>
                          <a:latin typeface="Montserrat" pitchFamily="2" charset="77"/>
                          <a:ea typeface="+mn-ea"/>
                          <a:cs typeface="+mn-cs"/>
                        </a:rPr>
                        <a:t>®</a:t>
                      </a:r>
                      <a:r>
                        <a:rPr lang="en-US" sz="1000" b="1" i="0" u="none" strike="noStrike" kern="1200" dirty="0">
                          <a:solidFill>
                            <a:schemeClr val="dk1"/>
                          </a:solidFill>
                          <a:effectLst/>
                          <a:latin typeface="Montserrat" pitchFamily="2" charset="77"/>
                          <a:ea typeface="+mn-ea"/>
                          <a:cs typeface="+mn-cs"/>
                        </a:rPr>
                        <a:t> Sparkle </a:t>
                      </a:r>
                      <a:endParaRPr lang="en-US" sz="1000" b="1" i="0" dirty="0">
                        <a:latin typeface="Montserrat" pitchFamily="2" charset="77"/>
                      </a:endParaRPr>
                    </a:p>
                  </a:txBody>
                  <a:tcPr anchor="ctr">
                    <a:solidFill>
                      <a:srgbClr val="C5CEE6"/>
                    </a:solidFill>
                  </a:tcPr>
                </a:tc>
                <a:tc>
                  <a:txBody>
                    <a:bodyPr/>
                    <a:lstStyle/>
                    <a:p>
                      <a:pPr algn="l"/>
                      <a:r>
                        <a:rPr lang="en-US" sz="950" b="0" i="0" u="none" strike="noStrike" kern="1200" dirty="0">
                          <a:solidFill>
                            <a:schemeClr val="dk1"/>
                          </a:solidFill>
                          <a:effectLst/>
                          <a:latin typeface="Montserrat Medium" pitchFamily="2" charset="77"/>
                          <a:ea typeface="+mn-ea"/>
                          <a:cs typeface="+mn-cs"/>
                        </a:rPr>
                        <a:t>Synthetic mica-based interference pigments</a:t>
                      </a:r>
                      <a:endParaRPr lang="en-US" sz="950" b="0" i="0" dirty="0">
                        <a:latin typeface="Montserrat Medium" pitchFamily="2" charset="77"/>
                      </a:endParaRPr>
                    </a:p>
                  </a:txBody>
                  <a:tcPr anchor="ctr">
                    <a:solidFill>
                      <a:srgbClr val="C5CEE6">
                        <a:alpha val="50196"/>
                      </a:srgbClr>
                    </a:solidFill>
                  </a:tcPr>
                </a:tc>
                <a:tc>
                  <a:txBody>
                    <a:bodyPr/>
                    <a:lstStyle/>
                    <a:p>
                      <a:pPr algn="l"/>
                      <a:r>
                        <a:rPr lang="en-US" sz="950" b="0" i="0" u="none" strike="noStrike" kern="1200" dirty="0">
                          <a:solidFill>
                            <a:schemeClr val="dk1"/>
                          </a:solidFill>
                          <a:effectLst/>
                          <a:latin typeface="Montserrat Medium" pitchFamily="2" charset="77"/>
                          <a:ea typeface="+mn-ea"/>
                          <a:cs typeface="+mn-cs"/>
                        </a:rPr>
                        <a:t>Synthetic Fluorphlogopite (and) Titanium Dioxide (and) Iron Oxides * (and) Tin Oxide</a:t>
                      </a:r>
                      <a:endParaRPr lang="en-US" sz="950" b="0" i="0" dirty="0">
                        <a:latin typeface="Montserrat Medium" pitchFamily="2" charset="77"/>
                      </a:endParaRPr>
                    </a:p>
                  </a:txBody>
                  <a:tcPr anchor="ctr">
                    <a:solidFill>
                      <a:srgbClr val="C5CEE6">
                        <a:alpha val="50196"/>
                      </a:srgbClr>
                    </a:solidFill>
                  </a:tcPr>
                </a:tc>
                <a:tc>
                  <a:txBody>
                    <a:bodyPr/>
                    <a:lstStyle/>
                    <a:p>
                      <a:pPr algn="ctr"/>
                      <a:r>
                        <a:rPr lang="en-US" sz="950" b="0" i="0" u="none" strike="noStrike" kern="1200" dirty="0">
                          <a:solidFill>
                            <a:schemeClr val="dk1"/>
                          </a:solidFill>
                          <a:effectLst/>
                          <a:latin typeface="Montserrat Medium" pitchFamily="2" charset="77"/>
                          <a:ea typeface="+mn-ea"/>
                          <a:cs typeface="+mn-cs"/>
                        </a:rPr>
                        <a:t>1-30%</a:t>
                      </a:r>
                      <a:endParaRPr lang="en-US" sz="950" b="0" i="0" dirty="0">
                        <a:latin typeface="Montserrat Medium" pitchFamily="2" charset="77"/>
                      </a:endParaRPr>
                    </a:p>
                  </a:txBody>
                  <a:tcPr anchor="ctr">
                    <a:solidFill>
                      <a:srgbClr val="C5CEE6">
                        <a:alpha val="50196"/>
                      </a:srgbClr>
                    </a:solidFill>
                  </a:tcPr>
                </a:tc>
                <a:tc>
                  <a:txBody>
                    <a:bodyPr/>
                    <a:lstStyle/>
                    <a:p>
                      <a:pPr marL="0" marR="0" lvl="0" indent="0" algn="ctr" defTabSz="914398" rtl="0" eaLnBrk="1" fontAlgn="auto" latinLnBrk="0" hangingPunct="1">
                        <a:lnSpc>
                          <a:spcPct val="100000"/>
                        </a:lnSpc>
                        <a:spcBef>
                          <a:spcPts val="0"/>
                        </a:spcBef>
                        <a:spcAft>
                          <a:spcPts val="0"/>
                        </a:spcAft>
                        <a:buClrTx/>
                        <a:buSzTx/>
                        <a:buFontTx/>
                        <a:buNone/>
                        <a:tabLst/>
                        <a:defRPr/>
                      </a:pPr>
                      <a:r>
                        <a:rPr lang="en-US" sz="950" b="0" i="0" u="none" strike="noStrike" kern="1200" dirty="0">
                          <a:solidFill>
                            <a:schemeClr val="dk1"/>
                          </a:solidFill>
                          <a:effectLst/>
                          <a:latin typeface="Montserrat Medium" pitchFamily="2" charset="77"/>
                          <a:ea typeface="+mn-ea"/>
                          <a:cs typeface="+mn-cs"/>
                        </a:rPr>
                        <a:t>Oil and Water</a:t>
                      </a:r>
                      <a:endParaRPr lang="en-US" sz="950" b="0" i="0" dirty="0">
                        <a:latin typeface="Montserrat Medium" pitchFamily="2" charset="77"/>
                      </a:endParaRPr>
                    </a:p>
                  </a:txBody>
                  <a:tcPr anchor="ctr">
                    <a:solidFill>
                      <a:srgbClr val="C5CEE6">
                        <a:alpha val="50196"/>
                      </a:srgbClr>
                    </a:solidFill>
                  </a:tcPr>
                </a:tc>
                <a:tc>
                  <a:txBody>
                    <a:bodyPr/>
                    <a:lstStyle/>
                    <a:p>
                      <a:pPr algn="l"/>
                      <a:r>
                        <a:rPr lang="en-US" sz="950" b="0" i="0" u="none" strike="noStrike" kern="1200" dirty="0">
                          <a:solidFill>
                            <a:schemeClr val="dk1"/>
                          </a:solidFill>
                          <a:effectLst/>
                          <a:latin typeface="Montserrat Medium" pitchFamily="2" charset="77"/>
                          <a:ea typeface="+mn-ea"/>
                          <a:cs typeface="+mn-cs"/>
                        </a:rPr>
                        <a:t>Higher levels can be used to achieve desired color effects. Can be formulated into powder, stick, gel, and emulsion formulations. Add at the end of processing. Do not homogenize. No known incompatibilities. Not sensitive to pH, temperature.</a:t>
                      </a:r>
                    </a:p>
                  </a:txBody>
                  <a:tcPr anchor="ctr">
                    <a:solidFill>
                      <a:srgbClr val="C5CEE6">
                        <a:alpha val="50196"/>
                      </a:srgbClr>
                    </a:solidFill>
                  </a:tcPr>
                </a:tc>
                <a:extLst>
                  <a:ext uri="{0D108BD9-81ED-4DB2-BD59-A6C34878D82A}">
                    <a16:rowId xmlns:a16="http://schemas.microsoft.com/office/drawing/2014/main" val="88038998"/>
                  </a:ext>
                </a:extLst>
              </a:tr>
              <a:tr h="872716">
                <a:tc>
                  <a:txBody>
                    <a:bodyPr/>
                    <a:lstStyle/>
                    <a:p>
                      <a:pPr algn="ctr"/>
                      <a:r>
                        <a:rPr lang="en-US" sz="1000" b="1" i="0" u="none" strike="noStrike" kern="1200" dirty="0" err="1">
                          <a:solidFill>
                            <a:schemeClr val="dk1"/>
                          </a:solidFill>
                          <a:effectLst/>
                          <a:latin typeface="Montserrat" pitchFamily="2" charset="77"/>
                          <a:ea typeface="+mn-ea"/>
                          <a:cs typeface="+mn-cs"/>
                        </a:rPr>
                        <a:t>Arcopearl</a:t>
                      </a:r>
                      <a:r>
                        <a:rPr lang="en-US" sz="1000" b="1" i="0" u="none" strike="noStrike" kern="1200" baseline="30000" dirty="0">
                          <a:solidFill>
                            <a:schemeClr val="dk1"/>
                          </a:solidFill>
                          <a:effectLst/>
                          <a:latin typeface="Montserrat" pitchFamily="2" charset="77"/>
                          <a:ea typeface="+mn-ea"/>
                          <a:cs typeface="+mn-cs"/>
                        </a:rPr>
                        <a:t>®</a:t>
                      </a:r>
                      <a:r>
                        <a:rPr lang="en-US" sz="1000" b="1" i="0" u="none" strike="noStrike" kern="1200" dirty="0">
                          <a:solidFill>
                            <a:schemeClr val="dk1"/>
                          </a:solidFill>
                          <a:effectLst/>
                          <a:latin typeface="Montserrat" pitchFamily="2" charset="77"/>
                          <a:ea typeface="+mn-ea"/>
                          <a:cs typeface="+mn-cs"/>
                        </a:rPr>
                        <a:t> Pure </a:t>
                      </a:r>
                      <a:endParaRPr lang="en-US" sz="1000" b="1" i="0" dirty="0">
                        <a:latin typeface="Montserrat" pitchFamily="2" charset="77"/>
                      </a:endParaRPr>
                    </a:p>
                  </a:txBody>
                  <a:tcPr anchor="ctr">
                    <a:solidFill>
                      <a:srgbClr val="C5CEE6"/>
                    </a:solidFill>
                  </a:tcPr>
                </a:tc>
                <a:tc>
                  <a:txBody>
                    <a:bodyPr/>
                    <a:lstStyle/>
                    <a:p>
                      <a:pPr algn="l"/>
                      <a:r>
                        <a:rPr lang="en-US" sz="950" b="0" i="0" u="none" strike="noStrike" kern="1200" dirty="0">
                          <a:solidFill>
                            <a:schemeClr val="dk1"/>
                          </a:solidFill>
                          <a:effectLst/>
                          <a:latin typeface="Montserrat Medium" pitchFamily="2" charset="77"/>
                          <a:ea typeface="+mn-ea"/>
                          <a:cs typeface="+mn-cs"/>
                        </a:rPr>
                        <a:t>Natural mica substrate interference pigments finely coated in metallic oxide</a:t>
                      </a:r>
                      <a:endParaRPr lang="en-US" sz="950" b="0" i="0" dirty="0">
                        <a:latin typeface="Montserrat Medium" pitchFamily="2" charset="77"/>
                      </a:endParaRPr>
                    </a:p>
                  </a:txBody>
                  <a:tcPr anchor="ctr">
                    <a:solidFill>
                      <a:srgbClr val="C5CEE6">
                        <a:alpha val="50196"/>
                      </a:srgbClr>
                    </a:solidFill>
                  </a:tcPr>
                </a:tc>
                <a:tc>
                  <a:txBody>
                    <a:bodyPr/>
                    <a:lstStyle/>
                    <a:p>
                      <a:pPr algn="l"/>
                      <a:r>
                        <a:rPr lang="en-US" sz="950" b="0" i="0" u="none" strike="noStrike" kern="1200" dirty="0">
                          <a:solidFill>
                            <a:schemeClr val="dk1"/>
                          </a:solidFill>
                          <a:effectLst/>
                          <a:latin typeface="Montserrat Medium" pitchFamily="2" charset="77"/>
                          <a:ea typeface="+mn-ea"/>
                          <a:cs typeface="+mn-cs"/>
                        </a:rPr>
                        <a:t>Mica (and) Titanium Dioxide * (and) Iron Oxides* (and) Tin Oxide</a:t>
                      </a:r>
                      <a:endParaRPr lang="en-US" sz="950" b="0" i="0" dirty="0">
                        <a:latin typeface="Montserrat Medium" pitchFamily="2" charset="77"/>
                      </a:endParaRPr>
                    </a:p>
                  </a:txBody>
                  <a:tcPr anchor="ctr">
                    <a:solidFill>
                      <a:srgbClr val="C5CEE6">
                        <a:alpha val="50196"/>
                      </a:srgbClr>
                    </a:solidFill>
                  </a:tcPr>
                </a:tc>
                <a:tc>
                  <a:txBody>
                    <a:bodyPr/>
                    <a:lstStyle/>
                    <a:p>
                      <a:pPr marL="0" marR="0" lvl="0" indent="0" algn="ctr" defTabSz="914398" rtl="0" eaLnBrk="1" fontAlgn="auto" latinLnBrk="0" hangingPunct="1">
                        <a:lnSpc>
                          <a:spcPct val="100000"/>
                        </a:lnSpc>
                        <a:spcBef>
                          <a:spcPts val="0"/>
                        </a:spcBef>
                        <a:spcAft>
                          <a:spcPts val="0"/>
                        </a:spcAft>
                        <a:buClrTx/>
                        <a:buSzTx/>
                        <a:buFontTx/>
                        <a:buNone/>
                        <a:tabLst/>
                        <a:defRPr/>
                      </a:pPr>
                      <a:r>
                        <a:rPr lang="en-US" sz="950" b="0" i="0" u="none" strike="noStrike" kern="1200" dirty="0">
                          <a:solidFill>
                            <a:schemeClr val="dk1"/>
                          </a:solidFill>
                          <a:effectLst/>
                          <a:latin typeface="Montserrat Medium" pitchFamily="2" charset="77"/>
                          <a:ea typeface="+mn-ea"/>
                          <a:cs typeface="+mn-cs"/>
                        </a:rPr>
                        <a:t>1-30%</a:t>
                      </a:r>
                      <a:endParaRPr lang="en-US" sz="950" b="0" i="0" dirty="0">
                        <a:latin typeface="Montserrat Medium" pitchFamily="2" charset="77"/>
                      </a:endParaRPr>
                    </a:p>
                    <a:p>
                      <a:pPr algn="ctr"/>
                      <a:endParaRPr lang="en-US" sz="950" b="0" i="0" dirty="0">
                        <a:latin typeface="Montserrat Medium" pitchFamily="2" charset="77"/>
                      </a:endParaRPr>
                    </a:p>
                  </a:txBody>
                  <a:tcPr anchor="ctr">
                    <a:solidFill>
                      <a:srgbClr val="C5CEE6">
                        <a:alpha val="50196"/>
                      </a:srgbClr>
                    </a:solidFill>
                  </a:tcPr>
                </a:tc>
                <a:tc>
                  <a:txBody>
                    <a:bodyPr/>
                    <a:lstStyle/>
                    <a:p>
                      <a:pPr marL="0" marR="0" lvl="0" indent="0" algn="ctr" defTabSz="914398" rtl="0" eaLnBrk="1" fontAlgn="auto" latinLnBrk="0" hangingPunct="1">
                        <a:lnSpc>
                          <a:spcPct val="100000"/>
                        </a:lnSpc>
                        <a:spcBef>
                          <a:spcPts val="0"/>
                        </a:spcBef>
                        <a:spcAft>
                          <a:spcPts val="0"/>
                        </a:spcAft>
                        <a:buClrTx/>
                        <a:buSzTx/>
                        <a:buFontTx/>
                        <a:buNone/>
                        <a:tabLst/>
                        <a:defRPr/>
                      </a:pPr>
                      <a:r>
                        <a:rPr lang="en-US" sz="950" b="0" i="0" u="none" strike="noStrike" kern="1200" dirty="0">
                          <a:solidFill>
                            <a:schemeClr val="dk1"/>
                          </a:solidFill>
                          <a:effectLst/>
                          <a:latin typeface="Montserrat Medium" pitchFamily="2" charset="77"/>
                          <a:ea typeface="+mn-ea"/>
                          <a:cs typeface="+mn-cs"/>
                        </a:rPr>
                        <a:t>Oil and Water</a:t>
                      </a:r>
                      <a:endParaRPr lang="en-US" sz="950" b="0" i="0" dirty="0">
                        <a:latin typeface="Montserrat Medium" pitchFamily="2" charset="77"/>
                      </a:endParaRPr>
                    </a:p>
                  </a:txBody>
                  <a:tcPr anchor="ctr">
                    <a:solidFill>
                      <a:srgbClr val="C5CEE6">
                        <a:alpha val="50196"/>
                      </a:srgbClr>
                    </a:solidFill>
                  </a:tcPr>
                </a:tc>
                <a:tc>
                  <a:txBody>
                    <a:bodyPr/>
                    <a:lstStyle/>
                    <a:p>
                      <a:pPr algn="l"/>
                      <a:r>
                        <a:rPr lang="en-US" sz="950" b="0" i="0" u="none" strike="noStrike" kern="1200" dirty="0">
                          <a:solidFill>
                            <a:schemeClr val="dk1"/>
                          </a:solidFill>
                          <a:effectLst/>
                          <a:latin typeface="Montserrat Medium" pitchFamily="2" charset="77"/>
                          <a:ea typeface="+mn-ea"/>
                          <a:cs typeface="+mn-cs"/>
                        </a:rPr>
                        <a:t>Higher levels can be used to achieve desired color effects. Can be formulated into powder, stick, gel and emulsion formulations. Add at end of processing. Do not homogenize. No known incompatibilities. Not sensitive to pH, temperature.</a:t>
                      </a:r>
                    </a:p>
                  </a:txBody>
                  <a:tcPr anchor="ctr">
                    <a:solidFill>
                      <a:srgbClr val="C5CEE6">
                        <a:alpha val="50196"/>
                      </a:srgbClr>
                    </a:solidFill>
                  </a:tcPr>
                </a:tc>
                <a:extLst>
                  <a:ext uri="{0D108BD9-81ED-4DB2-BD59-A6C34878D82A}">
                    <a16:rowId xmlns:a16="http://schemas.microsoft.com/office/drawing/2014/main" val="159921613"/>
                  </a:ext>
                </a:extLst>
              </a:tr>
              <a:tr h="826943">
                <a:tc>
                  <a:txBody>
                    <a:bodyPr/>
                    <a:lstStyle/>
                    <a:p>
                      <a:pPr algn="ctr"/>
                      <a:r>
                        <a:rPr lang="en-US" sz="1000" b="1" i="0" u="none" strike="noStrike" kern="1200" dirty="0" err="1">
                          <a:solidFill>
                            <a:schemeClr val="dk1"/>
                          </a:solidFill>
                          <a:effectLst/>
                          <a:latin typeface="Montserrat" pitchFamily="2" charset="77"/>
                          <a:ea typeface="+mn-ea"/>
                          <a:cs typeface="+mn-cs"/>
                        </a:rPr>
                        <a:t>BisMica</a:t>
                      </a:r>
                      <a:r>
                        <a:rPr lang="en-US" sz="1000" b="1" i="0" u="none" strike="noStrike" kern="1200" dirty="0">
                          <a:solidFill>
                            <a:schemeClr val="dk1"/>
                          </a:solidFill>
                          <a:effectLst/>
                          <a:latin typeface="Montserrat" pitchFamily="2" charset="77"/>
                          <a:ea typeface="+mn-ea"/>
                          <a:cs typeface="+mn-cs"/>
                        </a:rPr>
                        <a:t> Collection</a:t>
                      </a:r>
                      <a:endParaRPr lang="en-US" sz="1000" b="1" i="0" dirty="0">
                        <a:latin typeface="Montserrat" pitchFamily="2" charset="77"/>
                      </a:endParaRPr>
                    </a:p>
                  </a:txBody>
                  <a:tcPr anchor="ctr">
                    <a:solidFill>
                      <a:srgbClr val="C5CEE6"/>
                    </a:solidFill>
                  </a:tcPr>
                </a:tc>
                <a:tc>
                  <a:txBody>
                    <a:bodyPr/>
                    <a:lstStyle/>
                    <a:p>
                      <a:pPr algn="l"/>
                      <a:r>
                        <a:rPr lang="en-US" sz="950" b="0" i="0" u="none" strike="noStrike" kern="1200" dirty="0">
                          <a:solidFill>
                            <a:schemeClr val="dk1"/>
                          </a:solidFill>
                          <a:effectLst/>
                          <a:latin typeface="Montserrat Medium" pitchFamily="2" charset="77"/>
                          <a:ea typeface="+mn-ea"/>
                          <a:cs typeface="+mn-cs"/>
                        </a:rPr>
                        <a:t>Pearl pigments uniquely bonded combination of bismuth oxychloride, pigments, and mica</a:t>
                      </a:r>
                      <a:endParaRPr lang="en-US" sz="950" b="0" i="0" dirty="0">
                        <a:latin typeface="Montserrat Medium" pitchFamily="2" charset="77"/>
                      </a:endParaRPr>
                    </a:p>
                  </a:txBody>
                  <a:tcPr anchor="ctr">
                    <a:solidFill>
                      <a:srgbClr val="C5CEE6">
                        <a:alpha val="50196"/>
                      </a:srgbClr>
                    </a:solidFill>
                  </a:tcPr>
                </a:tc>
                <a:tc>
                  <a:txBody>
                    <a:bodyPr/>
                    <a:lstStyle/>
                    <a:p>
                      <a:pPr algn="l"/>
                      <a:r>
                        <a:rPr lang="en-US" sz="950" b="0" i="0" u="none" strike="noStrike" kern="1200" dirty="0">
                          <a:solidFill>
                            <a:schemeClr val="dk1"/>
                          </a:solidFill>
                          <a:effectLst/>
                          <a:latin typeface="Montserrat Medium" pitchFamily="2" charset="77"/>
                          <a:ea typeface="+mn-ea"/>
                          <a:cs typeface="+mn-cs"/>
                        </a:rPr>
                        <a:t>Bismuth Oxychloride (and) Mica (and) Pigment* (and) Stearate** (Calcium or Magnesium)</a:t>
                      </a:r>
                      <a:endParaRPr lang="en-US" sz="950" b="0" i="0" dirty="0">
                        <a:latin typeface="Montserrat Medium" pitchFamily="2" charset="77"/>
                      </a:endParaRPr>
                    </a:p>
                  </a:txBody>
                  <a:tcPr anchor="ctr">
                    <a:solidFill>
                      <a:srgbClr val="C5CEE6">
                        <a:alpha val="50196"/>
                      </a:srgbClr>
                    </a:solidFill>
                  </a:tcPr>
                </a:tc>
                <a:tc>
                  <a:txBody>
                    <a:bodyPr/>
                    <a:lstStyle/>
                    <a:p>
                      <a:pPr algn="ctr"/>
                      <a:r>
                        <a:rPr lang="en-US" sz="950" b="0" i="0" u="none" strike="noStrike" kern="1200" dirty="0">
                          <a:solidFill>
                            <a:schemeClr val="dk1"/>
                          </a:solidFill>
                          <a:effectLst/>
                          <a:latin typeface="Montserrat Medium" pitchFamily="2" charset="77"/>
                          <a:ea typeface="+mn-ea"/>
                          <a:cs typeface="+mn-cs"/>
                        </a:rPr>
                        <a:t>1-25%</a:t>
                      </a:r>
                      <a:endParaRPr lang="en-US" sz="950" b="0" i="0" dirty="0">
                        <a:latin typeface="Montserrat Medium" pitchFamily="2" charset="77"/>
                      </a:endParaRPr>
                    </a:p>
                  </a:txBody>
                  <a:tcPr anchor="ctr">
                    <a:solidFill>
                      <a:srgbClr val="C5CEE6">
                        <a:alpha val="50196"/>
                      </a:srgbClr>
                    </a:solidFill>
                  </a:tcPr>
                </a:tc>
                <a:tc>
                  <a:txBody>
                    <a:bodyPr/>
                    <a:lstStyle/>
                    <a:p>
                      <a:pPr algn="ctr"/>
                      <a:r>
                        <a:rPr lang="en-US" sz="950" b="0" i="0" dirty="0">
                          <a:latin typeface="Montserrat Medium" pitchFamily="2" charset="77"/>
                        </a:rPr>
                        <a:t>Oil</a:t>
                      </a:r>
                    </a:p>
                  </a:txBody>
                  <a:tcPr anchor="ctr">
                    <a:solidFill>
                      <a:srgbClr val="C5CEE6">
                        <a:alpha val="50196"/>
                      </a:srgbClr>
                    </a:solidFill>
                  </a:tcPr>
                </a:tc>
                <a:tc>
                  <a:txBody>
                    <a:bodyPr/>
                    <a:lstStyle/>
                    <a:p>
                      <a:pPr algn="l"/>
                      <a:r>
                        <a:rPr lang="en-US" sz="950" b="0" i="0" u="none" strike="noStrike" kern="1200" dirty="0">
                          <a:solidFill>
                            <a:schemeClr val="dk1"/>
                          </a:solidFill>
                          <a:effectLst/>
                          <a:latin typeface="Montserrat Medium" pitchFamily="2" charset="77"/>
                          <a:ea typeface="+mn-ea"/>
                          <a:cs typeface="+mn-cs"/>
                        </a:rPr>
                        <a:t>Higher levels can be used to achieve desired color effects. Not for aqueous products such as gels, cleansers. Add at the end of the batch. Not sensitive to temperature. Potential pH sensitivity based on pigment grade.</a:t>
                      </a:r>
                    </a:p>
                  </a:txBody>
                  <a:tcPr anchor="ctr">
                    <a:solidFill>
                      <a:srgbClr val="C5CEE6">
                        <a:alpha val="50196"/>
                      </a:srgbClr>
                    </a:solidFill>
                  </a:tcPr>
                </a:tc>
                <a:extLst>
                  <a:ext uri="{0D108BD9-81ED-4DB2-BD59-A6C34878D82A}">
                    <a16:rowId xmlns:a16="http://schemas.microsoft.com/office/drawing/2014/main" val="1864542643"/>
                  </a:ext>
                </a:extLst>
              </a:tr>
              <a:tr h="740486">
                <a:tc>
                  <a:txBody>
                    <a:bodyPr/>
                    <a:lstStyle/>
                    <a:p>
                      <a:pPr algn="ctr"/>
                      <a:r>
                        <a:rPr lang="en-US" sz="1000" b="1" i="0" u="none" strike="noStrike" kern="1200" dirty="0" err="1">
                          <a:solidFill>
                            <a:schemeClr val="dk1"/>
                          </a:solidFill>
                          <a:effectLst/>
                          <a:latin typeface="Montserrat" pitchFamily="2" charset="77"/>
                          <a:ea typeface="+mn-ea"/>
                          <a:cs typeface="+mn-cs"/>
                        </a:rPr>
                        <a:t>BisMica</a:t>
                      </a:r>
                      <a:r>
                        <a:rPr lang="en-US" sz="1000" b="1" i="0" u="none" strike="noStrike" kern="1200" dirty="0">
                          <a:solidFill>
                            <a:schemeClr val="dk1"/>
                          </a:solidFill>
                          <a:effectLst/>
                          <a:latin typeface="Montserrat" pitchFamily="2" charset="77"/>
                          <a:ea typeface="+mn-ea"/>
                          <a:cs typeface="+mn-cs"/>
                        </a:rPr>
                        <a:t> MAX Collection</a:t>
                      </a:r>
                      <a:endParaRPr lang="en-US" sz="1000" b="1" i="0" dirty="0">
                        <a:latin typeface="Montserrat" pitchFamily="2" charset="77"/>
                      </a:endParaRPr>
                    </a:p>
                  </a:txBody>
                  <a:tcPr anchor="ctr">
                    <a:solidFill>
                      <a:srgbClr val="C5CEE6"/>
                    </a:solidFill>
                  </a:tcPr>
                </a:tc>
                <a:tc>
                  <a:txBody>
                    <a:bodyPr/>
                    <a:lstStyle/>
                    <a:p>
                      <a:pPr algn="l"/>
                      <a:r>
                        <a:rPr lang="en-US" sz="950" b="0" i="0" u="none" strike="noStrike" kern="1200" dirty="0">
                          <a:solidFill>
                            <a:schemeClr val="dk1"/>
                          </a:solidFill>
                          <a:effectLst/>
                          <a:latin typeface="Montserrat Medium" pitchFamily="2" charset="77"/>
                          <a:ea typeface="+mn-ea"/>
                          <a:cs typeface="+mn-cs"/>
                        </a:rPr>
                        <a:t>"High octane" pigments with a high colorant load (~70%) and easy dispersibility</a:t>
                      </a:r>
                      <a:endParaRPr lang="en-US" sz="950" b="0" i="0" dirty="0">
                        <a:latin typeface="Montserrat Medium" pitchFamily="2" charset="77"/>
                      </a:endParaRPr>
                    </a:p>
                  </a:txBody>
                  <a:tcPr anchor="ctr">
                    <a:solidFill>
                      <a:srgbClr val="C5CEE6">
                        <a:alpha val="50196"/>
                      </a:srgbClr>
                    </a:solidFill>
                  </a:tcPr>
                </a:tc>
                <a:tc>
                  <a:txBody>
                    <a:bodyPr/>
                    <a:lstStyle/>
                    <a:p>
                      <a:pPr algn="l"/>
                      <a:r>
                        <a:rPr lang="en-US" sz="950" b="0" i="0" u="none" strike="noStrike" kern="1200" dirty="0">
                          <a:solidFill>
                            <a:schemeClr val="dk1"/>
                          </a:solidFill>
                          <a:effectLst/>
                          <a:latin typeface="Montserrat Medium" pitchFamily="2" charset="77"/>
                          <a:ea typeface="+mn-ea"/>
                          <a:cs typeface="+mn-cs"/>
                        </a:rPr>
                        <a:t>Pigment* (and) Bismuth Oxychloride (and) Mica </a:t>
                      </a:r>
                      <a:endParaRPr lang="en-US" sz="950" b="0" i="0" dirty="0">
                        <a:latin typeface="Montserrat Medium" pitchFamily="2" charset="77"/>
                      </a:endParaRPr>
                    </a:p>
                  </a:txBody>
                  <a:tcPr anchor="ctr">
                    <a:solidFill>
                      <a:srgbClr val="C5CEE6">
                        <a:alpha val="50196"/>
                      </a:srgbClr>
                    </a:solidFill>
                  </a:tcPr>
                </a:tc>
                <a:tc>
                  <a:txBody>
                    <a:bodyPr/>
                    <a:lstStyle/>
                    <a:p>
                      <a:pPr algn="ctr"/>
                      <a:r>
                        <a:rPr lang="en-US" sz="950" b="0" i="0" u="none" strike="noStrike" kern="1200" dirty="0">
                          <a:solidFill>
                            <a:schemeClr val="dk1"/>
                          </a:solidFill>
                          <a:effectLst/>
                          <a:latin typeface="Montserrat Medium" pitchFamily="2" charset="77"/>
                          <a:ea typeface="+mn-ea"/>
                          <a:cs typeface="+mn-cs"/>
                        </a:rPr>
                        <a:t>1-25%</a:t>
                      </a:r>
                      <a:endParaRPr lang="en-US" sz="950" b="0" i="0" dirty="0">
                        <a:latin typeface="Montserrat Medium" pitchFamily="2" charset="77"/>
                      </a:endParaRPr>
                    </a:p>
                  </a:txBody>
                  <a:tcPr anchor="ctr">
                    <a:solidFill>
                      <a:srgbClr val="C5CEE6">
                        <a:alpha val="50196"/>
                      </a:srgbClr>
                    </a:solidFill>
                  </a:tcPr>
                </a:tc>
                <a:tc>
                  <a:txBody>
                    <a:bodyPr/>
                    <a:lstStyle/>
                    <a:p>
                      <a:pPr algn="ctr"/>
                      <a:r>
                        <a:rPr lang="en-US" sz="950" b="0" i="0" dirty="0">
                          <a:latin typeface="Montserrat Medium" pitchFamily="2" charset="77"/>
                        </a:rPr>
                        <a:t>Oil</a:t>
                      </a:r>
                    </a:p>
                  </a:txBody>
                  <a:tcPr anchor="ctr">
                    <a:solidFill>
                      <a:srgbClr val="C5CEE6">
                        <a:alpha val="50196"/>
                      </a:srgbClr>
                    </a:solidFill>
                  </a:tcPr>
                </a:tc>
                <a:tc>
                  <a:txBody>
                    <a:bodyPr/>
                    <a:lstStyle/>
                    <a:p>
                      <a:pPr algn="l"/>
                      <a:r>
                        <a:rPr lang="en-US" sz="950" b="0" i="0" u="none" strike="noStrike" kern="1200" dirty="0">
                          <a:solidFill>
                            <a:schemeClr val="dk1"/>
                          </a:solidFill>
                          <a:effectLst/>
                          <a:latin typeface="Montserrat Medium" pitchFamily="2" charset="77"/>
                          <a:ea typeface="+mn-ea"/>
                          <a:cs typeface="+mn-cs"/>
                        </a:rPr>
                        <a:t>Higher levels can be used to achieve desired color effects. Not for aqueous products such as gels, cleansers. Add at the end of the batch. Not sensitive to temperature. Potential pH sensitivity based on pigment grade.</a:t>
                      </a:r>
                    </a:p>
                  </a:txBody>
                  <a:tcPr anchor="ctr">
                    <a:solidFill>
                      <a:srgbClr val="C5CEE6">
                        <a:alpha val="50196"/>
                      </a:srgbClr>
                    </a:solidFill>
                  </a:tcPr>
                </a:tc>
                <a:extLst>
                  <a:ext uri="{0D108BD9-81ED-4DB2-BD59-A6C34878D82A}">
                    <a16:rowId xmlns:a16="http://schemas.microsoft.com/office/drawing/2014/main" val="3939954031"/>
                  </a:ext>
                </a:extLst>
              </a:tr>
              <a:tr h="1122279">
                <a:tc>
                  <a:txBody>
                    <a:bodyPr/>
                    <a:lstStyle/>
                    <a:p>
                      <a:pPr algn="ctr"/>
                      <a:r>
                        <a:rPr lang="en-US" sz="1000" b="1" i="0" u="none" strike="noStrike" kern="1200" dirty="0" err="1">
                          <a:solidFill>
                            <a:schemeClr val="dk1"/>
                          </a:solidFill>
                          <a:effectLst/>
                          <a:latin typeface="Montserrat" pitchFamily="2" charset="77"/>
                          <a:ea typeface="+mn-ea"/>
                          <a:cs typeface="+mn-cs"/>
                        </a:rPr>
                        <a:t>Pearlflake</a:t>
                      </a:r>
                      <a:r>
                        <a:rPr lang="en-US" sz="1000" b="1" i="0" u="none" strike="noStrike" kern="1200" dirty="0">
                          <a:solidFill>
                            <a:schemeClr val="dk1"/>
                          </a:solidFill>
                          <a:effectLst/>
                          <a:latin typeface="Montserrat" pitchFamily="2" charset="77"/>
                          <a:ea typeface="+mn-ea"/>
                          <a:cs typeface="+mn-cs"/>
                        </a:rPr>
                        <a:t> Collection</a:t>
                      </a:r>
                      <a:endParaRPr lang="en-US" sz="1000" b="1" i="0" dirty="0">
                        <a:latin typeface="Montserrat" pitchFamily="2" charset="77"/>
                      </a:endParaRPr>
                    </a:p>
                  </a:txBody>
                  <a:tcPr anchor="ctr">
                    <a:solidFill>
                      <a:srgbClr val="C5CEE6"/>
                    </a:solidFill>
                  </a:tcPr>
                </a:tc>
                <a:tc>
                  <a:txBody>
                    <a:bodyPr/>
                    <a:lstStyle/>
                    <a:p>
                      <a:pPr algn="l"/>
                      <a:r>
                        <a:rPr lang="en-US" sz="950" b="0" i="0" u="none" strike="noStrike" kern="1200" dirty="0">
                          <a:solidFill>
                            <a:schemeClr val="dk1"/>
                          </a:solidFill>
                          <a:effectLst/>
                          <a:latin typeface="Montserrat Medium" pitchFamily="2" charset="77"/>
                          <a:ea typeface="+mn-ea"/>
                          <a:cs typeface="+mn-cs"/>
                        </a:rPr>
                        <a:t>Bismuth Oxychloride and pigments in wax based pellets</a:t>
                      </a:r>
                      <a:endParaRPr lang="en-US" sz="950" b="0" i="0" dirty="0">
                        <a:latin typeface="Montserrat Medium" pitchFamily="2" charset="77"/>
                      </a:endParaRPr>
                    </a:p>
                  </a:txBody>
                  <a:tcPr anchor="ctr">
                    <a:solidFill>
                      <a:srgbClr val="C5CEE6">
                        <a:alpha val="50196"/>
                      </a:srgbClr>
                    </a:solidFill>
                  </a:tcPr>
                </a:tc>
                <a:tc>
                  <a:txBody>
                    <a:bodyPr/>
                    <a:lstStyle/>
                    <a:p>
                      <a:pPr algn="l"/>
                      <a:r>
                        <a:rPr lang="en-US" sz="950" b="0" i="0" u="none" strike="noStrike" kern="1200" dirty="0">
                          <a:solidFill>
                            <a:schemeClr val="dk1"/>
                          </a:solidFill>
                          <a:effectLst/>
                          <a:latin typeface="Montserrat Medium" pitchFamily="2" charset="77"/>
                          <a:ea typeface="+mn-ea"/>
                          <a:cs typeface="+mn-cs"/>
                        </a:rPr>
                        <a:t>Bismuth Oxychloride (and) Pigment (and) Isododecane (and) Copernicia Cerifera (Carnauba) Wax (and) </a:t>
                      </a:r>
                      <a:r>
                        <a:rPr lang="en-US" sz="950" b="0" i="0" u="none" strike="noStrike" kern="1200" dirty="0" err="1">
                          <a:solidFill>
                            <a:schemeClr val="dk1"/>
                          </a:solidFill>
                          <a:effectLst/>
                          <a:latin typeface="Montserrat Medium" pitchFamily="2" charset="77"/>
                          <a:ea typeface="+mn-ea"/>
                          <a:cs typeface="+mn-cs"/>
                        </a:rPr>
                        <a:t>Butyrospermum</a:t>
                      </a:r>
                      <a:r>
                        <a:rPr lang="en-US" sz="950" b="0" i="0" u="none" strike="noStrike" kern="1200" dirty="0">
                          <a:solidFill>
                            <a:schemeClr val="dk1"/>
                          </a:solidFill>
                          <a:effectLst/>
                          <a:latin typeface="Montserrat Medium" pitchFamily="2" charset="77"/>
                          <a:ea typeface="+mn-ea"/>
                          <a:cs typeface="+mn-cs"/>
                        </a:rPr>
                        <a:t> </a:t>
                      </a:r>
                      <a:r>
                        <a:rPr lang="en-US" sz="950" b="0" i="0" u="none" strike="noStrike" kern="1200" dirty="0" err="1">
                          <a:solidFill>
                            <a:schemeClr val="dk1"/>
                          </a:solidFill>
                          <a:effectLst/>
                          <a:latin typeface="Montserrat Medium" pitchFamily="2" charset="77"/>
                          <a:ea typeface="+mn-ea"/>
                          <a:cs typeface="+mn-cs"/>
                        </a:rPr>
                        <a:t>Parkii</a:t>
                      </a:r>
                      <a:endParaRPr lang="en-US" sz="950" b="0" i="0" u="none" strike="noStrike" kern="1200" dirty="0">
                        <a:solidFill>
                          <a:schemeClr val="dk1"/>
                        </a:solidFill>
                        <a:effectLst/>
                        <a:latin typeface="Montserrat Medium" pitchFamily="2" charset="77"/>
                        <a:ea typeface="+mn-ea"/>
                        <a:cs typeface="+mn-cs"/>
                      </a:endParaRPr>
                    </a:p>
                    <a:p>
                      <a:pPr algn="l"/>
                      <a:r>
                        <a:rPr lang="en-US" sz="950" b="0" i="0" u="none" strike="noStrike" kern="1200" dirty="0">
                          <a:solidFill>
                            <a:schemeClr val="dk1"/>
                          </a:solidFill>
                          <a:effectLst/>
                          <a:latin typeface="Montserrat Medium" pitchFamily="2" charset="77"/>
                          <a:ea typeface="+mn-ea"/>
                          <a:cs typeface="+mn-cs"/>
                        </a:rPr>
                        <a:t>(Shea) Butter</a:t>
                      </a:r>
                    </a:p>
                    <a:p>
                      <a:pPr algn="l"/>
                      <a:endParaRPr lang="en-US" sz="950" b="0" i="0" dirty="0">
                        <a:latin typeface="Montserrat Medium" pitchFamily="2" charset="77"/>
                      </a:endParaRPr>
                    </a:p>
                  </a:txBody>
                  <a:tcPr anchor="ctr">
                    <a:solidFill>
                      <a:srgbClr val="C5CEE6">
                        <a:alpha val="50196"/>
                      </a:srgbClr>
                    </a:solidFill>
                  </a:tcPr>
                </a:tc>
                <a:tc>
                  <a:txBody>
                    <a:bodyPr/>
                    <a:lstStyle/>
                    <a:p>
                      <a:pPr algn="ctr"/>
                      <a:r>
                        <a:rPr lang="en-US" sz="950" b="0" i="0" u="none" strike="noStrike" kern="1200" dirty="0">
                          <a:solidFill>
                            <a:schemeClr val="dk1"/>
                          </a:solidFill>
                          <a:effectLst/>
                          <a:latin typeface="Montserrat Medium" pitchFamily="2" charset="77"/>
                          <a:ea typeface="+mn-ea"/>
                          <a:cs typeface="+mn-cs"/>
                        </a:rPr>
                        <a:t>1-20%</a:t>
                      </a:r>
                      <a:endParaRPr lang="en-US" sz="950" b="0" i="0" dirty="0">
                        <a:latin typeface="Montserrat Medium" pitchFamily="2" charset="77"/>
                      </a:endParaRPr>
                    </a:p>
                  </a:txBody>
                  <a:tcPr anchor="ctr">
                    <a:solidFill>
                      <a:srgbClr val="C5CEE6">
                        <a:alpha val="50196"/>
                      </a:srgbClr>
                    </a:solidFill>
                  </a:tcPr>
                </a:tc>
                <a:tc>
                  <a:txBody>
                    <a:bodyPr/>
                    <a:lstStyle/>
                    <a:p>
                      <a:pPr algn="ctr"/>
                      <a:r>
                        <a:rPr lang="en-US" sz="950" b="0" i="0" dirty="0">
                          <a:latin typeface="Montserrat Medium" pitchFamily="2" charset="77"/>
                        </a:rPr>
                        <a:t>Oil</a:t>
                      </a:r>
                    </a:p>
                  </a:txBody>
                  <a:tcPr anchor="ctr">
                    <a:solidFill>
                      <a:srgbClr val="C5CEE6">
                        <a:alpha val="50196"/>
                      </a:srgbClr>
                    </a:solidFill>
                  </a:tcPr>
                </a:tc>
                <a:tc>
                  <a:txBody>
                    <a:bodyPr/>
                    <a:lstStyle/>
                    <a:p>
                      <a:pPr algn="l"/>
                      <a:r>
                        <a:rPr lang="en-US" sz="950" b="0" i="0" u="none" strike="noStrike" kern="1200" dirty="0">
                          <a:solidFill>
                            <a:schemeClr val="dk1"/>
                          </a:solidFill>
                          <a:effectLst/>
                          <a:latin typeface="Montserrat Medium" pitchFamily="2" charset="77"/>
                          <a:ea typeface="+mn-ea"/>
                          <a:cs typeface="+mn-cs"/>
                        </a:rPr>
                        <a:t>Higher levels can be used to achieve desired color effects. Not for aqueous products such as gels, cleansers. Heat batch to 75-85°C prior to addition. Add at the end of the batch. No homogenization required, prop mixing is sufficient. In emulsions, add to oil phase. </a:t>
                      </a:r>
                    </a:p>
                  </a:txBody>
                  <a:tcPr anchor="ctr">
                    <a:solidFill>
                      <a:srgbClr val="C5CEE6">
                        <a:alpha val="50196"/>
                      </a:srgbClr>
                    </a:solidFill>
                  </a:tcPr>
                </a:tc>
                <a:extLst>
                  <a:ext uri="{0D108BD9-81ED-4DB2-BD59-A6C34878D82A}">
                    <a16:rowId xmlns:a16="http://schemas.microsoft.com/office/drawing/2014/main" val="4046207402"/>
                  </a:ext>
                </a:extLst>
              </a:tr>
              <a:tr h="679274">
                <a:tc>
                  <a:txBody>
                    <a:bodyPr/>
                    <a:lstStyle/>
                    <a:p>
                      <a:pPr algn="ctr"/>
                      <a:r>
                        <a:rPr lang="en-US" sz="1000" b="1" i="0" u="none" strike="noStrike" kern="1200" dirty="0">
                          <a:solidFill>
                            <a:schemeClr val="dk1"/>
                          </a:solidFill>
                          <a:effectLst/>
                          <a:latin typeface="Montserrat" pitchFamily="2" charset="77"/>
                          <a:ea typeface="+mn-ea"/>
                          <a:cs typeface="+mn-cs"/>
                        </a:rPr>
                        <a:t>Bismuth Oxychloride Pearl Collection</a:t>
                      </a:r>
                      <a:endParaRPr lang="en-US" sz="1000" b="1" i="0" dirty="0">
                        <a:latin typeface="Montserrat" pitchFamily="2" charset="77"/>
                      </a:endParaRPr>
                    </a:p>
                  </a:txBody>
                  <a:tcPr anchor="ctr">
                    <a:solidFill>
                      <a:srgbClr val="C5CEE6"/>
                    </a:solidFill>
                  </a:tcPr>
                </a:tc>
                <a:tc>
                  <a:txBody>
                    <a:bodyPr/>
                    <a:lstStyle/>
                    <a:p>
                      <a:pPr algn="l"/>
                      <a:r>
                        <a:rPr lang="en-US" sz="950" b="0" i="0" u="none" strike="noStrike" kern="1200" dirty="0">
                          <a:solidFill>
                            <a:schemeClr val="dk1"/>
                          </a:solidFill>
                          <a:effectLst/>
                          <a:latin typeface="Montserrat Medium" pitchFamily="2" charset="77"/>
                          <a:ea typeface="+mn-ea"/>
                          <a:cs typeface="+mn-cs"/>
                        </a:rPr>
                        <a:t>Pearl pigments that have excellent adhesion</a:t>
                      </a:r>
                      <a:endParaRPr lang="en-US" sz="950" b="0" i="0" dirty="0">
                        <a:latin typeface="Montserrat Medium" pitchFamily="2" charset="77"/>
                      </a:endParaRPr>
                    </a:p>
                  </a:txBody>
                  <a:tcPr anchor="ctr">
                    <a:solidFill>
                      <a:srgbClr val="C5CEE6">
                        <a:alpha val="50196"/>
                      </a:srgbClr>
                    </a:solidFill>
                  </a:tcPr>
                </a:tc>
                <a:tc>
                  <a:txBody>
                    <a:bodyPr/>
                    <a:lstStyle/>
                    <a:p>
                      <a:pPr algn="l"/>
                      <a:r>
                        <a:rPr lang="en-US" sz="950" b="0" i="0" u="none" strike="noStrike" kern="1200" dirty="0">
                          <a:solidFill>
                            <a:schemeClr val="dk1"/>
                          </a:solidFill>
                          <a:effectLst/>
                          <a:latin typeface="Montserrat Medium" pitchFamily="2" charset="77"/>
                          <a:ea typeface="+mn-ea"/>
                          <a:cs typeface="+mn-cs"/>
                        </a:rPr>
                        <a:t>Bismuth Oxychloride </a:t>
                      </a:r>
                    </a:p>
                    <a:p>
                      <a:pPr algn="l"/>
                      <a:r>
                        <a:rPr lang="en-US" sz="950" b="0" i="0" u="none" strike="noStrike" kern="1200" dirty="0">
                          <a:solidFill>
                            <a:schemeClr val="dk1"/>
                          </a:solidFill>
                          <a:effectLst/>
                          <a:latin typeface="Montserrat Medium" pitchFamily="2" charset="77"/>
                          <a:ea typeface="+mn-ea"/>
                          <a:cs typeface="+mn-cs"/>
                        </a:rPr>
                        <a:t>UCR grades: Bismuth Oxychloride (and) Zinc Oxide</a:t>
                      </a:r>
                    </a:p>
                    <a:p>
                      <a:pPr algn="l"/>
                      <a:endParaRPr lang="en-US" sz="950" b="0" i="0" dirty="0">
                        <a:latin typeface="Montserrat Medium" pitchFamily="2" charset="77"/>
                      </a:endParaRPr>
                    </a:p>
                  </a:txBody>
                  <a:tcPr anchor="ctr">
                    <a:solidFill>
                      <a:srgbClr val="C5CEE6">
                        <a:alpha val="50196"/>
                      </a:srgbClr>
                    </a:solidFill>
                  </a:tcPr>
                </a:tc>
                <a:tc>
                  <a:txBody>
                    <a:bodyPr/>
                    <a:lstStyle/>
                    <a:p>
                      <a:pPr algn="ctr"/>
                      <a:r>
                        <a:rPr lang="en-US" sz="950" b="0" i="0" u="none" strike="noStrike" kern="1200" dirty="0">
                          <a:solidFill>
                            <a:schemeClr val="dk1"/>
                          </a:solidFill>
                          <a:effectLst/>
                          <a:latin typeface="Montserrat Medium" pitchFamily="2" charset="77"/>
                          <a:ea typeface="+mn-ea"/>
                          <a:cs typeface="+mn-cs"/>
                        </a:rPr>
                        <a:t>1-75%</a:t>
                      </a:r>
                      <a:endParaRPr lang="en-US" sz="950" b="0" i="0" dirty="0">
                        <a:latin typeface="Montserrat Medium" pitchFamily="2" charset="77"/>
                      </a:endParaRPr>
                    </a:p>
                  </a:txBody>
                  <a:tcPr anchor="ctr">
                    <a:solidFill>
                      <a:srgbClr val="C5CEE6">
                        <a:alpha val="50196"/>
                      </a:srgbClr>
                    </a:solidFill>
                  </a:tcPr>
                </a:tc>
                <a:tc>
                  <a:txBody>
                    <a:bodyPr/>
                    <a:lstStyle/>
                    <a:p>
                      <a:pPr algn="ctr"/>
                      <a:r>
                        <a:rPr lang="en-US" sz="950" b="0" i="0" dirty="0">
                          <a:latin typeface="Montserrat Medium" pitchFamily="2" charset="77"/>
                        </a:rPr>
                        <a:t>Oil</a:t>
                      </a:r>
                    </a:p>
                  </a:txBody>
                  <a:tcPr anchor="ctr">
                    <a:solidFill>
                      <a:srgbClr val="C5CEE6">
                        <a:alpha val="50196"/>
                      </a:srgbClr>
                    </a:solidFill>
                  </a:tcPr>
                </a:tc>
                <a:tc>
                  <a:txBody>
                    <a:bodyPr/>
                    <a:lstStyle/>
                    <a:p>
                      <a:pPr algn="l"/>
                      <a:r>
                        <a:rPr lang="en-US" sz="950" b="0" i="0" u="none" strike="noStrike" kern="1200" dirty="0">
                          <a:solidFill>
                            <a:schemeClr val="dk1"/>
                          </a:solidFill>
                          <a:effectLst/>
                          <a:latin typeface="Montserrat Medium" pitchFamily="2" charset="77"/>
                          <a:ea typeface="+mn-ea"/>
                          <a:cs typeface="+mn-cs"/>
                        </a:rPr>
                        <a:t>Appropriate use for eye or lip area. Applications should be confirmed against current regulations. Not sensitive to temperature.</a:t>
                      </a:r>
                    </a:p>
                  </a:txBody>
                  <a:tcPr anchor="ctr">
                    <a:solidFill>
                      <a:srgbClr val="C5CEE6">
                        <a:alpha val="50196"/>
                      </a:srgbClr>
                    </a:solidFill>
                  </a:tcPr>
                </a:tc>
                <a:extLst>
                  <a:ext uri="{0D108BD9-81ED-4DB2-BD59-A6C34878D82A}">
                    <a16:rowId xmlns:a16="http://schemas.microsoft.com/office/drawing/2014/main" val="344812744"/>
                  </a:ext>
                </a:extLst>
              </a:tr>
            </a:tbl>
          </a:graphicData>
        </a:graphic>
      </p:graphicFrame>
      <p:grpSp>
        <p:nvGrpSpPr>
          <p:cNvPr id="6" name="Group 5">
            <a:extLst>
              <a:ext uri="{FF2B5EF4-FFF2-40B4-BE49-F238E27FC236}">
                <a16:creationId xmlns:a16="http://schemas.microsoft.com/office/drawing/2014/main" id="{B1FAA371-3695-0821-35A6-00D33C52B5E2}"/>
              </a:ext>
            </a:extLst>
          </p:cNvPr>
          <p:cNvGrpSpPr/>
          <p:nvPr/>
        </p:nvGrpSpPr>
        <p:grpSpPr>
          <a:xfrm>
            <a:off x="112424" y="2523829"/>
            <a:ext cx="398065" cy="1810343"/>
            <a:chOff x="143954" y="2514663"/>
            <a:chExt cx="398065" cy="1810343"/>
          </a:xfrm>
        </p:grpSpPr>
        <p:sp>
          <p:nvSpPr>
            <p:cNvPr id="2" name="Rounded Rectangle 1">
              <a:extLst>
                <a:ext uri="{FF2B5EF4-FFF2-40B4-BE49-F238E27FC236}">
                  <a16:creationId xmlns:a16="http://schemas.microsoft.com/office/drawing/2014/main" id="{1AB21265-7D48-D049-423A-918D82A6FBD5}"/>
                </a:ext>
              </a:extLst>
            </p:cNvPr>
            <p:cNvSpPr/>
            <p:nvPr/>
          </p:nvSpPr>
          <p:spPr>
            <a:xfrm rot="16200000">
              <a:off x="-552287" y="3230700"/>
              <a:ext cx="1790547" cy="398065"/>
            </a:xfrm>
            <a:prstGeom prst="roundRect">
              <a:avLst>
                <a:gd name="adj" fmla="val 50000"/>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135B18B-872C-FC96-C1B4-D2F23C3DF64E}"/>
                </a:ext>
              </a:extLst>
            </p:cNvPr>
            <p:cNvSpPr txBox="1"/>
            <p:nvPr/>
          </p:nvSpPr>
          <p:spPr>
            <a:xfrm rot="16200000">
              <a:off x="-556213" y="3248353"/>
              <a:ext cx="1790545" cy="323165"/>
            </a:xfrm>
            <a:prstGeom prst="rect">
              <a:avLst/>
            </a:prstGeom>
            <a:noFill/>
          </p:spPr>
          <p:txBody>
            <a:bodyPr wrap="square" rtlCol="0">
              <a:spAutoFit/>
            </a:bodyPr>
            <a:lstStyle/>
            <a:p>
              <a:pPr algn="ctr"/>
              <a:r>
                <a:rPr lang="en-US" sz="1500" b="1" dirty="0">
                  <a:latin typeface="Montserrat" pitchFamily="2" charset="77"/>
                </a:rPr>
                <a:t>PIGMENTS</a:t>
              </a:r>
            </a:p>
          </p:txBody>
        </p:sp>
      </p:grpSp>
    </p:spTree>
    <p:extLst>
      <p:ext uri="{BB962C8B-B14F-4D97-AF65-F5344CB8AC3E}">
        <p14:creationId xmlns:p14="http://schemas.microsoft.com/office/powerpoint/2010/main" val="9654295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82E23AB-9E62-A616-3498-DA0F1888953B}"/>
              </a:ext>
            </a:extLst>
          </p:cNvPr>
          <p:cNvPicPr>
            <a:picLocks noChangeAspect="1"/>
          </p:cNvPicPr>
          <p:nvPr/>
        </p:nvPicPr>
        <p:blipFill>
          <a:blip r:embed="rId2"/>
          <a:stretch>
            <a:fillRect/>
          </a:stretch>
        </p:blipFill>
        <p:spPr>
          <a:xfrm>
            <a:off x="649946" y="110399"/>
            <a:ext cx="11403956" cy="398888"/>
          </a:xfrm>
          <a:prstGeom prst="rect">
            <a:avLst/>
          </a:prstGeom>
        </p:spPr>
      </p:pic>
      <p:graphicFrame>
        <p:nvGraphicFramePr>
          <p:cNvPr id="4" name="Table 3">
            <a:extLst>
              <a:ext uri="{FF2B5EF4-FFF2-40B4-BE49-F238E27FC236}">
                <a16:creationId xmlns:a16="http://schemas.microsoft.com/office/drawing/2014/main" id="{55EA9944-CEF0-CB4F-045F-B0FF05A7E561}"/>
              </a:ext>
            </a:extLst>
          </p:cNvPr>
          <p:cNvGraphicFramePr>
            <a:graphicFrameLocks noGrp="1"/>
          </p:cNvGraphicFramePr>
          <p:nvPr>
            <p:extLst>
              <p:ext uri="{D42A27DB-BD31-4B8C-83A1-F6EECF244321}">
                <p14:modId xmlns:p14="http://schemas.microsoft.com/office/powerpoint/2010/main" val="777199838"/>
              </p:ext>
            </p:extLst>
          </p:nvPr>
        </p:nvGraphicFramePr>
        <p:xfrm>
          <a:off x="652607" y="110398"/>
          <a:ext cx="11403956" cy="6583731"/>
        </p:xfrm>
        <a:graphic>
          <a:graphicData uri="http://schemas.openxmlformats.org/drawingml/2006/table">
            <a:tbl>
              <a:tblPr firstRow="1" bandRow="1">
                <a:tableStyleId>{5C22544A-7EE6-4342-B048-85BDC9FD1C3A}</a:tableStyleId>
              </a:tblPr>
              <a:tblGrid>
                <a:gridCol w="1059110">
                  <a:extLst>
                    <a:ext uri="{9D8B030D-6E8A-4147-A177-3AD203B41FA5}">
                      <a16:colId xmlns:a16="http://schemas.microsoft.com/office/drawing/2014/main" val="2241483795"/>
                    </a:ext>
                  </a:extLst>
                </a:gridCol>
                <a:gridCol w="1945882">
                  <a:extLst>
                    <a:ext uri="{9D8B030D-6E8A-4147-A177-3AD203B41FA5}">
                      <a16:colId xmlns:a16="http://schemas.microsoft.com/office/drawing/2014/main" val="1281118667"/>
                    </a:ext>
                  </a:extLst>
                </a:gridCol>
                <a:gridCol w="2133600">
                  <a:extLst>
                    <a:ext uri="{9D8B030D-6E8A-4147-A177-3AD203B41FA5}">
                      <a16:colId xmlns:a16="http://schemas.microsoft.com/office/drawing/2014/main" val="3121110602"/>
                    </a:ext>
                  </a:extLst>
                </a:gridCol>
                <a:gridCol w="662151">
                  <a:extLst>
                    <a:ext uri="{9D8B030D-6E8A-4147-A177-3AD203B41FA5}">
                      <a16:colId xmlns:a16="http://schemas.microsoft.com/office/drawing/2014/main" val="3505292543"/>
                    </a:ext>
                  </a:extLst>
                </a:gridCol>
                <a:gridCol w="1303283">
                  <a:extLst>
                    <a:ext uri="{9D8B030D-6E8A-4147-A177-3AD203B41FA5}">
                      <a16:colId xmlns:a16="http://schemas.microsoft.com/office/drawing/2014/main" val="143245311"/>
                    </a:ext>
                  </a:extLst>
                </a:gridCol>
                <a:gridCol w="4299930">
                  <a:extLst>
                    <a:ext uri="{9D8B030D-6E8A-4147-A177-3AD203B41FA5}">
                      <a16:colId xmlns:a16="http://schemas.microsoft.com/office/drawing/2014/main" val="814755008"/>
                    </a:ext>
                  </a:extLst>
                </a:gridCol>
              </a:tblGrid>
              <a:tr h="425314">
                <a:tc>
                  <a:txBody>
                    <a:bodyPr/>
                    <a:lstStyle/>
                    <a:p>
                      <a:pPr algn="ctr"/>
                      <a:r>
                        <a:rPr lang="en-US" sz="1000" b="1" i="0">
                          <a:latin typeface="Montserrat" pitchFamily="2" charset="77"/>
                        </a:rPr>
                        <a:t>INGREDIENT</a:t>
                      </a:r>
                      <a:endParaRPr lang="en-US" sz="1000" b="1" i="0" dirty="0">
                        <a:latin typeface="Montserrat" pitchFamily="2" charset="77"/>
                      </a:endParaRPr>
                    </a:p>
                  </a:txBody>
                  <a:tcPr anchor="ctr">
                    <a:noFill/>
                  </a:tcPr>
                </a:tc>
                <a:tc>
                  <a:txBody>
                    <a:bodyPr/>
                    <a:lstStyle/>
                    <a:p>
                      <a:pPr algn="ctr"/>
                      <a:r>
                        <a:rPr lang="en-US" sz="1000" b="1" i="0">
                          <a:latin typeface="Montserrat" pitchFamily="2" charset="77"/>
                        </a:rPr>
                        <a:t>DESCRIPTION</a:t>
                      </a:r>
                      <a:endParaRPr lang="en-US" sz="1000" b="1" i="0" dirty="0">
                        <a:latin typeface="Montserrat" pitchFamily="2" charset="77"/>
                      </a:endParaRPr>
                    </a:p>
                  </a:txBody>
                  <a:tcPr anchor="ctr">
                    <a:noFill/>
                  </a:tcPr>
                </a:tc>
                <a:tc>
                  <a:txBody>
                    <a:bodyPr/>
                    <a:lstStyle/>
                    <a:p>
                      <a:pPr algn="ctr"/>
                      <a:r>
                        <a:rPr lang="en-US" sz="1000" b="1" i="0">
                          <a:latin typeface="Montserrat" pitchFamily="2" charset="77"/>
                        </a:rPr>
                        <a:t>INCI</a:t>
                      </a:r>
                      <a:endParaRPr lang="en-US" sz="1000" b="1" i="0" dirty="0">
                        <a:latin typeface="Montserrat" pitchFamily="2" charset="77"/>
                      </a:endParaRPr>
                    </a:p>
                  </a:txBody>
                  <a:tcPr anchor="ctr">
                    <a:noFill/>
                  </a:tcPr>
                </a:tc>
                <a:tc>
                  <a:txBody>
                    <a:bodyPr/>
                    <a:lstStyle/>
                    <a:p>
                      <a:pPr algn="ctr"/>
                      <a:r>
                        <a:rPr lang="en-US" sz="1000" b="1" i="0">
                          <a:latin typeface="Montserrat" pitchFamily="2" charset="77"/>
                        </a:rPr>
                        <a:t>USE LEVEL</a:t>
                      </a:r>
                      <a:endParaRPr lang="en-US" sz="1000" b="1" i="0" dirty="0">
                        <a:latin typeface="Montserrat" pitchFamily="2" charset="77"/>
                      </a:endParaRPr>
                    </a:p>
                  </a:txBody>
                  <a:tcPr anchor="ctr">
                    <a:noFill/>
                  </a:tcPr>
                </a:tc>
                <a:tc>
                  <a:txBody>
                    <a:bodyPr/>
                    <a:lstStyle/>
                    <a:p>
                      <a:pPr algn="ctr"/>
                      <a:r>
                        <a:rPr lang="en-US" sz="1000" b="1" i="0" u="none" strike="noStrike" kern="1200">
                          <a:solidFill>
                            <a:schemeClr val="lt1"/>
                          </a:solidFill>
                          <a:effectLst/>
                          <a:latin typeface="Montserrat" pitchFamily="2" charset="77"/>
                          <a:ea typeface="+mn-ea"/>
                          <a:cs typeface="+mn-cs"/>
                        </a:rPr>
                        <a:t>DISPERSIBILITY (OIL OR WATER)</a:t>
                      </a:r>
                      <a:endParaRPr lang="en-US" sz="1000" b="1" i="0" dirty="0">
                        <a:latin typeface="Montserrat" pitchFamily="2" charset="77"/>
                      </a:endParaRPr>
                    </a:p>
                  </a:txBody>
                  <a:tcPr anchor="ctr">
                    <a:noFill/>
                  </a:tcPr>
                </a:tc>
                <a:tc>
                  <a:txBody>
                    <a:bodyPr/>
                    <a:lstStyle/>
                    <a:p>
                      <a:pPr algn="ctr"/>
                      <a:r>
                        <a:rPr lang="en-US" sz="1000" b="1" i="0" dirty="0">
                          <a:latin typeface="Montserrat" pitchFamily="2" charset="77"/>
                        </a:rPr>
                        <a:t>FORMULATION GUIDELINES</a:t>
                      </a:r>
                    </a:p>
                  </a:txBody>
                  <a:tcPr anchor="ctr">
                    <a:noFill/>
                  </a:tcPr>
                </a:tc>
                <a:extLst>
                  <a:ext uri="{0D108BD9-81ED-4DB2-BD59-A6C34878D82A}">
                    <a16:rowId xmlns:a16="http://schemas.microsoft.com/office/drawing/2014/main" val="188980698"/>
                  </a:ext>
                </a:extLst>
              </a:tr>
              <a:tr h="874356">
                <a:tc>
                  <a:txBody>
                    <a:bodyPr/>
                    <a:lstStyle/>
                    <a:p>
                      <a:pPr algn="ctr"/>
                      <a:r>
                        <a:rPr lang="en-US" sz="1000" b="1" i="0" u="none" strike="noStrike" kern="1200" dirty="0">
                          <a:solidFill>
                            <a:schemeClr val="dk1"/>
                          </a:solidFill>
                          <a:effectLst/>
                          <a:latin typeface="Montserrat" pitchFamily="2" charset="77"/>
                          <a:ea typeface="+mn-ea"/>
                          <a:cs typeface="+mn-cs"/>
                        </a:rPr>
                        <a:t>EstoGel</a:t>
                      </a:r>
                      <a:r>
                        <a:rPr lang="en-US" sz="1000" b="1" i="0" u="none" strike="noStrike" kern="1200" baseline="30000" dirty="0">
                          <a:solidFill>
                            <a:schemeClr val="dk1"/>
                          </a:solidFill>
                          <a:effectLst/>
                          <a:latin typeface="Montserrat" pitchFamily="2" charset="77"/>
                          <a:ea typeface="+mn-ea"/>
                          <a:cs typeface="+mn-cs"/>
                        </a:rPr>
                        <a:t>®</a:t>
                      </a:r>
                      <a:r>
                        <a:rPr lang="en-US" sz="1000" b="1" i="0" u="none" strike="noStrike" kern="1200" dirty="0">
                          <a:solidFill>
                            <a:schemeClr val="dk1"/>
                          </a:solidFill>
                          <a:effectLst/>
                          <a:latin typeface="Montserrat" pitchFamily="2" charset="77"/>
                          <a:ea typeface="+mn-ea"/>
                          <a:cs typeface="+mn-cs"/>
                        </a:rPr>
                        <a:t> M</a:t>
                      </a:r>
                      <a:endParaRPr lang="en-US" sz="1000" b="1" i="0" dirty="0">
                        <a:latin typeface="Montserrat" pitchFamily="2" charset="77"/>
                      </a:endParaRPr>
                    </a:p>
                  </a:txBody>
                  <a:tcPr anchor="ctr">
                    <a:solidFill>
                      <a:srgbClr val="C5CEE6"/>
                    </a:solidFill>
                  </a:tcPr>
                </a:tc>
                <a:tc>
                  <a:txBody>
                    <a:bodyPr/>
                    <a:lstStyle/>
                    <a:p>
                      <a:pPr algn="l"/>
                      <a:r>
                        <a:rPr lang="en-US" sz="950" b="0" i="0" u="none" strike="noStrike" kern="1200" dirty="0">
                          <a:solidFill>
                            <a:schemeClr val="dk1"/>
                          </a:solidFill>
                          <a:effectLst/>
                          <a:latin typeface="Montserrat Medium" pitchFamily="2" charset="77"/>
                          <a:ea typeface="+mn-ea"/>
                          <a:cs typeface="+mn-cs"/>
                        </a:rPr>
                        <a:t>Biobased high performance polymer that allows formulators to have better control over the desired rheology</a:t>
                      </a:r>
                      <a:endParaRPr lang="en-US" sz="950" b="0" i="0" dirty="0">
                        <a:latin typeface="Montserrat Medium" pitchFamily="2" charset="77"/>
                      </a:endParaRPr>
                    </a:p>
                  </a:txBody>
                  <a:tcPr anchor="ctr">
                    <a:solidFill>
                      <a:srgbClr val="C5CEE6">
                        <a:alpha val="50196"/>
                      </a:srgbClr>
                    </a:solidFill>
                  </a:tcPr>
                </a:tc>
                <a:tc>
                  <a:txBody>
                    <a:bodyPr/>
                    <a:lstStyle/>
                    <a:p>
                      <a:pPr algn="l"/>
                      <a:r>
                        <a:rPr lang="en-US" sz="950" b="0" i="0" u="none" strike="noStrike" kern="1200" dirty="0">
                          <a:solidFill>
                            <a:schemeClr val="dk1"/>
                          </a:solidFill>
                          <a:effectLst/>
                          <a:latin typeface="Montserrat Medium" pitchFamily="2" charset="77"/>
                          <a:ea typeface="+mn-ea"/>
                          <a:cs typeface="+mn-cs"/>
                        </a:rPr>
                        <a:t>Castor Oil/IPDI Copolymer (and) Caprylic/Capric Triglyceride</a:t>
                      </a:r>
                      <a:endParaRPr lang="en-US" sz="950" b="0" i="0" dirty="0">
                        <a:latin typeface="Montserrat Medium" pitchFamily="2" charset="77"/>
                      </a:endParaRPr>
                    </a:p>
                  </a:txBody>
                  <a:tcPr anchor="ctr">
                    <a:solidFill>
                      <a:srgbClr val="C5CEE6">
                        <a:alpha val="50196"/>
                      </a:srgbClr>
                    </a:solidFill>
                  </a:tcPr>
                </a:tc>
                <a:tc>
                  <a:txBody>
                    <a:bodyPr/>
                    <a:lstStyle/>
                    <a:p>
                      <a:pPr algn="ctr"/>
                      <a:r>
                        <a:rPr lang="en-US" sz="950" b="0" i="0" u="none" strike="noStrike" kern="1200" dirty="0">
                          <a:solidFill>
                            <a:schemeClr val="dk1"/>
                          </a:solidFill>
                          <a:effectLst/>
                          <a:latin typeface="Montserrat Medium" pitchFamily="2" charset="77"/>
                          <a:ea typeface="+mn-ea"/>
                          <a:cs typeface="+mn-cs"/>
                        </a:rPr>
                        <a:t>1-30%</a:t>
                      </a:r>
                      <a:endParaRPr lang="en-US" sz="950" b="0" i="0" dirty="0">
                        <a:latin typeface="Montserrat Medium" pitchFamily="2" charset="77"/>
                      </a:endParaRPr>
                    </a:p>
                  </a:txBody>
                  <a:tcPr anchor="ctr">
                    <a:solidFill>
                      <a:srgbClr val="C5CEE6">
                        <a:alpha val="50196"/>
                      </a:srgbClr>
                    </a:solidFill>
                  </a:tcPr>
                </a:tc>
                <a:tc>
                  <a:txBody>
                    <a:bodyPr/>
                    <a:lstStyle/>
                    <a:p>
                      <a:pPr algn="ctr"/>
                      <a:r>
                        <a:rPr lang="en-US" sz="950" b="0" i="0" u="none" strike="noStrike" kern="1200" dirty="0">
                          <a:solidFill>
                            <a:schemeClr val="dk1"/>
                          </a:solidFill>
                          <a:effectLst/>
                          <a:latin typeface="Montserrat Medium" pitchFamily="2" charset="77"/>
                          <a:ea typeface="+mn-ea"/>
                          <a:cs typeface="+mn-cs"/>
                        </a:rPr>
                        <a:t>Oil</a:t>
                      </a:r>
                      <a:endParaRPr lang="en-US" sz="950" b="0" i="0" dirty="0">
                        <a:latin typeface="Montserrat Medium" pitchFamily="2" charset="77"/>
                      </a:endParaRPr>
                    </a:p>
                  </a:txBody>
                  <a:tcPr anchor="ctr">
                    <a:solidFill>
                      <a:srgbClr val="C5CEE6">
                        <a:alpha val="50196"/>
                      </a:srgbClr>
                    </a:solidFill>
                  </a:tcPr>
                </a:tc>
                <a:tc>
                  <a:txBody>
                    <a:bodyPr/>
                    <a:lstStyle/>
                    <a:p>
                      <a:pPr algn="l"/>
                      <a:r>
                        <a:rPr lang="en-US" sz="950" b="0" i="0" u="none" strike="noStrike" kern="1200" dirty="0">
                          <a:solidFill>
                            <a:schemeClr val="dk1"/>
                          </a:solidFill>
                          <a:effectLst/>
                          <a:latin typeface="Montserrat Medium" pitchFamily="2" charset="77"/>
                          <a:ea typeface="+mn-ea"/>
                          <a:cs typeface="+mn-cs"/>
                        </a:rPr>
                        <a:t>Introduce EstoGel</a:t>
                      </a:r>
                      <a:r>
                        <a:rPr lang="en-US" sz="900" b="1" i="0" u="none" strike="noStrike" kern="1200" baseline="30000" dirty="0">
                          <a:solidFill>
                            <a:schemeClr val="dk1"/>
                          </a:solidFill>
                          <a:effectLst/>
                          <a:latin typeface="Montserrat" pitchFamily="2" charset="77"/>
                          <a:ea typeface="+mn-ea"/>
                          <a:cs typeface="+mn-cs"/>
                        </a:rPr>
                        <a:t>®</a:t>
                      </a:r>
                      <a:r>
                        <a:rPr lang="en-US" sz="950" b="0" i="0" u="none" strike="noStrike" kern="1200" dirty="0">
                          <a:solidFill>
                            <a:schemeClr val="dk1"/>
                          </a:solidFill>
                          <a:effectLst/>
                          <a:latin typeface="Montserrat Medium" pitchFamily="2" charset="77"/>
                          <a:ea typeface="+mn-ea"/>
                          <a:cs typeface="+mn-cs"/>
                        </a:rPr>
                        <a:t> M into the oil phase and heat to 100°C with stirring. Once EstoGel</a:t>
                      </a:r>
                      <a:r>
                        <a:rPr lang="en-US" sz="900" b="1" i="0" u="none" strike="noStrike" kern="1200" baseline="30000" dirty="0">
                          <a:solidFill>
                            <a:schemeClr val="dk1"/>
                          </a:solidFill>
                          <a:effectLst/>
                          <a:latin typeface="Montserrat" pitchFamily="2" charset="77"/>
                          <a:ea typeface="+mn-ea"/>
                          <a:cs typeface="+mn-cs"/>
                        </a:rPr>
                        <a:t>®</a:t>
                      </a:r>
                      <a:r>
                        <a:rPr lang="en-US" sz="950" b="0" i="0" u="none" strike="noStrike" kern="1200" dirty="0">
                          <a:solidFill>
                            <a:schemeClr val="dk1"/>
                          </a:solidFill>
                          <a:effectLst/>
                          <a:latin typeface="Montserrat Medium" pitchFamily="2" charset="77"/>
                          <a:ea typeface="+mn-ea"/>
                          <a:cs typeface="+mn-cs"/>
                        </a:rPr>
                        <a:t> M is dissolved, ensure a perfect dispersion of the polymer by stirring for 30 minutes. Cool down to room temperature. The gel needs several hours to reach the optimum viscosity.</a:t>
                      </a:r>
                    </a:p>
                  </a:txBody>
                  <a:tcPr anchor="ctr">
                    <a:solidFill>
                      <a:srgbClr val="C5CEE6">
                        <a:alpha val="50196"/>
                      </a:srgbClr>
                    </a:solidFill>
                  </a:tcPr>
                </a:tc>
                <a:extLst>
                  <a:ext uri="{0D108BD9-81ED-4DB2-BD59-A6C34878D82A}">
                    <a16:rowId xmlns:a16="http://schemas.microsoft.com/office/drawing/2014/main" val="4212752220"/>
                  </a:ext>
                </a:extLst>
              </a:tr>
              <a:tr h="868163">
                <a:tc>
                  <a:txBody>
                    <a:bodyPr/>
                    <a:lstStyle/>
                    <a:p>
                      <a:pPr algn="ctr"/>
                      <a:r>
                        <a:rPr lang="en-US" sz="1000" b="1" i="0" u="none" strike="noStrike" kern="1200" dirty="0">
                          <a:solidFill>
                            <a:schemeClr val="dk1"/>
                          </a:solidFill>
                          <a:effectLst/>
                          <a:latin typeface="Montserrat" pitchFamily="2" charset="77"/>
                          <a:ea typeface="+mn-ea"/>
                          <a:cs typeface="+mn-cs"/>
                        </a:rPr>
                        <a:t>EstoGel</a:t>
                      </a:r>
                      <a:r>
                        <a:rPr lang="en-US" sz="1000" b="1" i="0" u="none" strike="noStrike" kern="1200" baseline="30000" dirty="0">
                          <a:solidFill>
                            <a:schemeClr val="dk1"/>
                          </a:solidFill>
                          <a:effectLst/>
                          <a:latin typeface="Montserrat" pitchFamily="2" charset="77"/>
                          <a:ea typeface="+mn-ea"/>
                          <a:cs typeface="+mn-cs"/>
                        </a:rPr>
                        <a:t>®</a:t>
                      </a:r>
                      <a:r>
                        <a:rPr lang="en-US" sz="1000" b="1" i="0" u="none" strike="noStrike" kern="1200" dirty="0">
                          <a:solidFill>
                            <a:schemeClr val="dk1"/>
                          </a:solidFill>
                          <a:effectLst/>
                          <a:latin typeface="Montserrat" pitchFamily="2" charset="77"/>
                          <a:ea typeface="+mn-ea"/>
                          <a:cs typeface="+mn-cs"/>
                        </a:rPr>
                        <a:t> Green</a:t>
                      </a:r>
                      <a:endParaRPr lang="en-US" sz="1000" b="1" i="0" dirty="0">
                        <a:latin typeface="Montserrat" pitchFamily="2" charset="77"/>
                      </a:endParaRPr>
                    </a:p>
                  </a:txBody>
                  <a:tcPr anchor="ctr">
                    <a:solidFill>
                      <a:srgbClr val="C5CEE6"/>
                    </a:solidFill>
                  </a:tcPr>
                </a:tc>
                <a:tc>
                  <a:txBody>
                    <a:bodyPr/>
                    <a:lstStyle/>
                    <a:p>
                      <a:pPr algn="l"/>
                      <a:r>
                        <a:rPr lang="en-US" sz="950" b="0" i="0" u="none" strike="noStrike" kern="1200" dirty="0">
                          <a:solidFill>
                            <a:schemeClr val="dk1"/>
                          </a:solidFill>
                          <a:effectLst/>
                          <a:latin typeface="Montserrat Medium" pitchFamily="2" charset="77"/>
                          <a:ea typeface="+mn-ea"/>
                          <a:cs typeface="+mn-cs"/>
                        </a:rPr>
                        <a:t>100% natural gelling agent that combines naturalness with performance to meet the challenges of tomorrow</a:t>
                      </a:r>
                      <a:endParaRPr lang="en-US" sz="950" b="0" i="0" dirty="0">
                        <a:latin typeface="Montserrat Medium" pitchFamily="2" charset="77"/>
                      </a:endParaRPr>
                    </a:p>
                  </a:txBody>
                  <a:tcPr anchor="ctr">
                    <a:solidFill>
                      <a:srgbClr val="C5CEE6">
                        <a:alpha val="50196"/>
                      </a:srgbClr>
                    </a:solidFill>
                  </a:tcPr>
                </a:tc>
                <a:tc>
                  <a:txBody>
                    <a:bodyPr/>
                    <a:lstStyle/>
                    <a:p>
                      <a:pPr algn="l"/>
                      <a:r>
                        <a:rPr lang="en-US" sz="950" b="0" i="0" u="none" strike="noStrike" kern="1200" dirty="0">
                          <a:solidFill>
                            <a:schemeClr val="dk1"/>
                          </a:solidFill>
                          <a:effectLst/>
                          <a:latin typeface="Montserrat Medium" pitchFamily="2" charset="77"/>
                          <a:ea typeface="+mn-ea"/>
                          <a:cs typeface="+mn-cs"/>
                        </a:rPr>
                        <a:t>Hydrogenated Castor Oil/Sebacic Acid Copolymer</a:t>
                      </a:r>
                      <a:endParaRPr lang="en-US" sz="950" b="0" i="0" dirty="0">
                        <a:latin typeface="Montserrat Medium" pitchFamily="2" charset="77"/>
                      </a:endParaRPr>
                    </a:p>
                  </a:txBody>
                  <a:tcPr anchor="ctr">
                    <a:solidFill>
                      <a:srgbClr val="C5CEE6">
                        <a:alpha val="50196"/>
                      </a:srgbClr>
                    </a:solidFill>
                  </a:tcPr>
                </a:tc>
                <a:tc>
                  <a:txBody>
                    <a:bodyPr/>
                    <a:lstStyle/>
                    <a:p>
                      <a:pPr algn="ctr"/>
                      <a:r>
                        <a:rPr lang="en-US" sz="950" b="0" i="0" u="none" strike="noStrike" kern="1200" dirty="0">
                          <a:solidFill>
                            <a:schemeClr val="dk1"/>
                          </a:solidFill>
                          <a:effectLst/>
                          <a:latin typeface="Montserrat Medium" pitchFamily="2" charset="77"/>
                          <a:ea typeface="+mn-ea"/>
                          <a:cs typeface="+mn-cs"/>
                        </a:rPr>
                        <a:t>0.5-6%</a:t>
                      </a:r>
                      <a:endParaRPr lang="en-US" sz="950" b="0" i="0" dirty="0">
                        <a:latin typeface="Montserrat Medium" pitchFamily="2" charset="77"/>
                      </a:endParaRPr>
                    </a:p>
                  </a:txBody>
                  <a:tcPr anchor="ctr">
                    <a:solidFill>
                      <a:srgbClr val="C5CEE6">
                        <a:alpha val="50196"/>
                      </a:srgbClr>
                    </a:solidFill>
                  </a:tcPr>
                </a:tc>
                <a:tc>
                  <a:txBody>
                    <a:bodyPr/>
                    <a:lstStyle/>
                    <a:p>
                      <a:pPr marL="0" marR="0" lvl="0" indent="0" algn="ctr" defTabSz="914398" rtl="0" eaLnBrk="1" fontAlgn="auto" latinLnBrk="0" hangingPunct="1">
                        <a:lnSpc>
                          <a:spcPct val="100000"/>
                        </a:lnSpc>
                        <a:spcBef>
                          <a:spcPts val="0"/>
                        </a:spcBef>
                        <a:spcAft>
                          <a:spcPts val="0"/>
                        </a:spcAft>
                        <a:buClrTx/>
                        <a:buSzTx/>
                        <a:buFontTx/>
                        <a:buNone/>
                        <a:tabLst/>
                        <a:defRPr/>
                      </a:pPr>
                      <a:r>
                        <a:rPr lang="en-US" sz="950" b="0" i="0" u="none" strike="noStrike" kern="1200" dirty="0">
                          <a:solidFill>
                            <a:schemeClr val="dk1"/>
                          </a:solidFill>
                          <a:effectLst/>
                          <a:latin typeface="Montserrat Medium" pitchFamily="2" charset="77"/>
                          <a:ea typeface="+mn-ea"/>
                          <a:cs typeface="+mn-cs"/>
                        </a:rPr>
                        <a:t>Oil</a:t>
                      </a:r>
                      <a:endParaRPr lang="en-US" sz="950" b="0" i="0" dirty="0">
                        <a:latin typeface="Montserrat Medium" pitchFamily="2" charset="77"/>
                      </a:endParaRPr>
                    </a:p>
                  </a:txBody>
                  <a:tcPr anchor="ctr">
                    <a:solidFill>
                      <a:srgbClr val="C5CEE6">
                        <a:alpha val="50196"/>
                      </a:srgbClr>
                    </a:solidFill>
                  </a:tcPr>
                </a:tc>
                <a:tc>
                  <a:txBody>
                    <a:bodyPr/>
                    <a:lstStyle/>
                    <a:p>
                      <a:pPr algn="l"/>
                      <a:r>
                        <a:rPr lang="en-US" sz="950" b="0" i="0" u="none" strike="noStrike" kern="1200" dirty="0">
                          <a:solidFill>
                            <a:schemeClr val="dk1"/>
                          </a:solidFill>
                          <a:effectLst/>
                          <a:latin typeface="Montserrat Medium" pitchFamily="2" charset="77"/>
                          <a:ea typeface="+mn-ea"/>
                          <a:cs typeface="+mn-cs"/>
                        </a:rPr>
                        <a:t>Introduce EstoGel</a:t>
                      </a:r>
                      <a:r>
                        <a:rPr lang="en-US" sz="900" b="1" i="0" u="none" strike="noStrike" kern="1200" baseline="30000" dirty="0">
                          <a:solidFill>
                            <a:schemeClr val="dk1"/>
                          </a:solidFill>
                          <a:effectLst/>
                          <a:latin typeface="Montserrat" pitchFamily="2" charset="77"/>
                          <a:ea typeface="+mn-ea"/>
                          <a:cs typeface="+mn-cs"/>
                        </a:rPr>
                        <a:t>®</a:t>
                      </a:r>
                      <a:r>
                        <a:rPr lang="en-US" sz="950" b="0" i="0" u="none" strike="noStrike" kern="1200" dirty="0">
                          <a:solidFill>
                            <a:schemeClr val="dk1"/>
                          </a:solidFill>
                          <a:effectLst/>
                          <a:latin typeface="Montserrat Medium" pitchFamily="2" charset="77"/>
                          <a:ea typeface="+mn-ea"/>
                          <a:cs typeface="+mn-cs"/>
                        </a:rPr>
                        <a:t> Green into the oil phase and heat to 80°C with constant stirring. Once the polymer is dissolved, ensure a good dispersion by stirring for 20 minutes. The gel needs several hours to reach the optimum viscosity.</a:t>
                      </a:r>
                    </a:p>
                  </a:txBody>
                  <a:tcPr anchor="ctr">
                    <a:solidFill>
                      <a:srgbClr val="C5CEE6">
                        <a:alpha val="50196"/>
                      </a:srgbClr>
                    </a:solidFill>
                  </a:tcPr>
                </a:tc>
                <a:extLst>
                  <a:ext uri="{0D108BD9-81ED-4DB2-BD59-A6C34878D82A}">
                    <a16:rowId xmlns:a16="http://schemas.microsoft.com/office/drawing/2014/main" val="88038998"/>
                  </a:ext>
                </a:extLst>
              </a:tr>
              <a:tr h="814738">
                <a:tc>
                  <a:txBody>
                    <a:bodyPr/>
                    <a:lstStyle/>
                    <a:p>
                      <a:pPr algn="ctr"/>
                      <a:r>
                        <a:rPr lang="en-US" sz="1000" b="1" i="0" u="none" strike="noStrike" kern="1200" dirty="0">
                          <a:solidFill>
                            <a:schemeClr val="dk1"/>
                          </a:solidFill>
                          <a:effectLst/>
                          <a:latin typeface="Montserrat" pitchFamily="2" charset="77"/>
                          <a:ea typeface="+mn-ea"/>
                          <a:cs typeface="+mn-cs"/>
                        </a:rPr>
                        <a:t>EMC30</a:t>
                      </a:r>
                      <a:endParaRPr lang="en-US" sz="1000" b="1" i="0" dirty="0">
                        <a:latin typeface="Montserrat" pitchFamily="2" charset="77"/>
                      </a:endParaRPr>
                    </a:p>
                  </a:txBody>
                  <a:tcPr anchor="ctr">
                    <a:solidFill>
                      <a:srgbClr val="C5CEE6"/>
                    </a:solidFill>
                  </a:tcPr>
                </a:tc>
                <a:tc>
                  <a:txBody>
                    <a:bodyPr/>
                    <a:lstStyle/>
                    <a:p>
                      <a:pPr algn="l"/>
                      <a:r>
                        <a:rPr lang="en-US" sz="950" b="0" i="0" u="none" strike="noStrike" kern="1200" dirty="0">
                          <a:solidFill>
                            <a:schemeClr val="dk1"/>
                          </a:solidFill>
                          <a:effectLst/>
                          <a:latin typeface="Montserrat Medium" pitchFamily="2" charset="77"/>
                          <a:ea typeface="+mn-ea"/>
                          <a:cs typeface="+mn-cs"/>
                        </a:rPr>
                        <a:t>Structuring agent that creates flexible gels</a:t>
                      </a:r>
                      <a:endParaRPr lang="en-US" sz="950" b="0" i="0" dirty="0">
                        <a:latin typeface="Montserrat Medium" pitchFamily="2" charset="77"/>
                      </a:endParaRPr>
                    </a:p>
                  </a:txBody>
                  <a:tcPr anchor="ctr">
                    <a:solidFill>
                      <a:srgbClr val="C5CEE6">
                        <a:alpha val="50196"/>
                      </a:srgbClr>
                    </a:solidFill>
                  </a:tcPr>
                </a:tc>
                <a:tc>
                  <a:txBody>
                    <a:bodyPr/>
                    <a:lstStyle/>
                    <a:p>
                      <a:pPr algn="l"/>
                      <a:r>
                        <a:rPr lang="en-US" sz="950" b="0" i="0" u="none" strike="noStrike" kern="1200" dirty="0">
                          <a:solidFill>
                            <a:schemeClr val="dk1"/>
                          </a:solidFill>
                          <a:effectLst/>
                          <a:latin typeface="Montserrat Medium" pitchFamily="2" charset="77"/>
                          <a:ea typeface="+mn-ea"/>
                          <a:cs typeface="+mn-cs"/>
                        </a:rPr>
                        <a:t>Caprylic/Capric Triglyceride (and) Castor Oil/IPDI Copolymer</a:t>
                      </a:r>
                      <a:endParaRPr lang="en-US" sz="950" b="0" i="0" dirty="0">
                        <a:latin typeface="Montserrat Medium" pitchFamily="2" charset="77"/>
                      </a:endParaRPr>
                    </a:p>
                  </a:txBody>
                  <a:tcPr anchor="ctr">
                    <a:solidFill>
                      <a:srgbClr val="C5CEE6">
                        <a:alpha val="50196"/>
                      </a:srgbClr>
                    </a:solidFill>
                  </a:tcPr>
                </a:tc>
                <a:tc>
                  <a:txBody>
                    <a:bodyPr/>
                    <a:lstStyle/>
                    <a:p>
                      <a:pPr marL="0" marR="0" lvl="0" indent="0" algn="ctr" defTabSz="914398" rtl="0" eaLnBrk="1" fontAlgn="auto" latinLnBrk="0" hangingPunct="1">
                        <a:lnSpc>
                          <a:spcPct val="100000"/>
                        </a:lnSpc>
                        <a:spcBef>
                          <a:spcPts val="0"/>
                        </a:spcBef>
                        <a:spcAft>
                          <a:spcPts val="0"/>
                        </a:spcAft>
                        <a:buClrTx/>
                        <a:buSzTx/>
                        <a:buFontTx/>
                        <a:buNone/>
                        <a:tabLst/>
                        <a:defRPr/>
                      </a:pPr>
                      <a:r>
                        <a:rPr lang="en-US" sz="950" b="0" i="0" u="none" strike="noStrike" kern="1200" dirty="0">
                          <a:solidFill>
                            <a:schemeClr val="dk1"/>
                          </a:solidFill>
                          <a:effectLst/>
                          <a:latin typeface="Montserrat Medium" pitchFamily="2" charset="77"/>
                          <a:ea typeface="+mn-ea"/>
                          <a:cs typeface="+mn-cs"/>
                        </a:rPr>
                        <a:t>3-90%</a:t>
                      </a:r>
                      <a:endParaRPr lang="en-US" sz="950" b="0" i="0" dirty="0">
                        <a:latin typeface="Montserrat Medium" pitchFamily="2" charset="77"/>
                      </a:endParaRPr>
                    </a:p>
                  </a:txBody>
                  <a:tcPr anchor="ctr">
                    <a:solidFill>
                      <a:srgbClr val="C5CEE6">
                        <a:alpha val="50196"/>
                      </a:srgbClr>
                    </a:solidFill>
                  </a:tcPr>
                </a:tc>
                <a:tc>
                  <a:txBody>
                    <a:bodyPr/>
                    <a:lstStyle/>
                    <a:p>
                      <a:pPr marL="0" marR="0" lvl="0" indent="0" algn="ctr" defTabSz="914398" rtl="0" eaLnBrk="1" fontAlgn="auto" latinLnBrk="0" hangingPunct="1">
                        <a:lnSpc>
                          <a:spcPct val="100000"/>
                        </a:lnSpc>
                        <a:spcBef>
                          <a:spcPts val="0"/>
                        </a:spcBef>
                        <a:spcAft>
                          <a:spcPts val="0"/>
                        </a:spcAft>
                        <a:buClrTx/>
                        <a:buSzTx/>
                        <a:buFontTx/>
                        <a:buNone/>
                        <a:tabLst/>
                        <a:defRPr/>
                      </a:pPr>
                      <a:r>
                        <a:rPr lang="en-US" sz="950" b="0" i="0" u="none" strike="noStrike" kern="1200" dirty="0">
                          <a:solidFill>
                            <a:schemeClr val="dk1"/>
                          </a:solidFill>
                          <a:effectLst/>
                          <a:latin typeface="Montserrat Medium" pitchFamily="2" charset="77"/>
                          <a:ea typeface="+mn-ea"/>
                          <a:cs typeface="+mn-cs"/>
                        </a:rPr>
                        <a:t>Oil</a:t>
                      </a:r>
                      <a:endParaRPr lang="en-US" sz="950" b="0" i="0" dirty="0">
                        <a:latin typeface="Montserrat Medium" pitchFamily="2" charset="77"/>
                      </a:endParaRPr>
                    </a:p>
                  </a:txBody>
                  <a:tcPr anchor="ctr">
                    <a:solidFill>
                      <a:srgbClr val="C5CEE6">
                        <a:alpha val="50196"/>
                      </a:srgbClr>
                    </a:solidFill>
                  </a:tcPr>
                </a:tc>
                <a:tc>
                  <a:txBody>
                    <a:bodyPr/>
                    <a:lstStyle/>
                    <a:p>
                      <a:pPr algn="l"/>
                      <a:r>
                        <a:rPr lang="en-US" sz="950" b="0" i="0" u="none" strike="noStrike" kern="1200" dirty="0">
                          <a:solidFill>
                            <a:schemeClr val="dk1"/>
                          </a:solidFill>
                          <a:effectLst/>
                          <a:latin typeface="Montserrat Medium" pitchFamily="2" charset="77"/>
                          <a:ea typeface="+mn-ea"/>
                          <a:cs typeface="+mn-cs"/>
                        </a:rPr>
                        <a:t>Introduce EMC30 into the oil phase and heat to 80°C with constant stirring. Once the polymer is dissolved, ensure a good dispersion by stirring for 30 minutes. The gel needs several hours to reach the final viscosity.</a:t>
                      </a:r>
                    </a:p>
                  </a:txBody>
                  <a:tcPr anchor="ctr">
                    <a:solidFill>
                      <a:srgbClr val="C5CEE6">
                        <a:alpha val="50196"/>
                      </a:srgbClr>
                    </a:solidFill>
                  </a:tcPr>
                </a:tc>
                <a:extLst>
                  <a:ext uri="{0D108BD9-81ED-4DB2-BD59-A6C34878D82A}">
                    <a16:rowId xmlns:a16="http://schemas.microsoft.com/office/drawing/2014/main" val="159921613"/>
                  </a:ext>
                </a:extLst>
              </a:tr>
              <a:tr h="1197650">
                <a:tc>
                  <a:txBody>
                    <a:bodyPr/>
                    <a:lstStyle/>
                    <a:p>
                      <a:pPr algn="ctr"/>
                      <a:r>
                        <a:rPr lang="en-US" sz="1000" b="1" i="0" u="none" strike="noStrike" kern="1200" dirty="0">
                          <a:solidFill>
                            <a:schemeClr val="dk1"/>
                          </a:solidFill>
                          <a:effectLst/>
                          <a:latin typeface="Montserrat" pitchFamily="2" charset="77"/>
                          <a:ea typeface="+mn-ea"/>
                          <a:cs typeface="+mn-cs"/>
                        </a:rPr>
                        <a:t>EstoGel</a:t>
                      </a:r>
                      <a:r>
                        <a:rPr lang="en-US" sz="1000" b="1" i="0" u="none" strike="noStrike" kern="1200" baseline="30000" dirty="0">
                          <a:solidFill>
                            <a:schemeClr val="dk1"/>
                          </a:solidFill>
                          <a:effectLst/>
                          <a:latin typeface="Montserrat" pitchFamily="2" charset="77"/>
                          <a:ea typeface="+mn-ea"/>
                          <a:cs typeface="+mn-cs"/>
                        </a:rPr>
                        <a:t>®</a:t>
                      </a:r>
                      <a:r>
                        <a:rPr lang="en-US" sz="1000" b="1" i="0" u="none" strike="noStrike" kern="1200" dirty="0">
                          <a:solidFill>
                            <a:schemeClr val="dk1"/>
                          </a:solidFill>
                          <a:effectLst/>
                          <a:latin typeface="Montserrat" pitchFamily="2" charset="77"/>
                          <a:ea typeface="+mn-ea"/>
                          <a:cs typeface="+mn-cs"/>
                        </a:rPr>
                        <a:t> Max</a:t>
                      </a:r>
                      <a:endParaRPr lang="en-US" sz="1000" b="1" i="0" dirty="0">
                        <a:latin typeface="Montserrat" pitchFamily="2" charset="77"/>
                      </a:endParaRPr>
                    </a:p>
                  </a:txBody>
                  <a:tcPr anchor="ctr">
                    <a:solidFill>
                      <a:srgbClr val="C5CEE6"/>
                    </a:solidFill>
                  </a:tcPr>
                </a:tc>
                <a:tc>
                  <a:txBody>
                    <a:bodyPr/>
                    <a:lstStyle/>
                    <a:p>
                      <a:pPr algn="l"/>
                      <a:r>
                        <a:rPr lang="en-US" sz="950" b="0" i="0" u="none" strike="noStrike" kern="1200" dirty="0" err="1">
                          <a:solidFill>
                            <a:schemeClr val="dk1"/>
                          </a:solidFill>
                          <a:effectLst/>
                          <a:latin typeface="Montserrat Medium" pitchFamily="2" charset="77"/>
                          <a:ea typeface="+mn-ea"/>
                          <a:cs typeface="+mn-cs"/>
                        </a:rPr>
                        <a:t>EstoGel</a:t>
                      </a:r>
                      <a:r>
                        <a:rPr lang="en-US" sz="950" b="0" i="0" u="none" strike="noStrike" kern="1200" dirty="0">
                          <a:solidFill>
                            <a:schemeClr val="dk1"/>
                          </a:solidFill>
                          <a:effectLst/>
                          <a:latin typeface="Montserrat Medium" pitchFamily="2" charset="77"/>
                          <a:ea typeface="+mn-ea"/>
                          <a:cs typeface="+mn-cs"/>
                        </a:rPr>
                        <a:t> Max is an oil rheology modifier used to optimize stability and texture of oily gel structures </a:t>
                      </a:r>
                      <a:endParaRPr lang="en-US" sz="950" b="0" i="0" dirty="0">
                        <a:latin typeface="Montserrat Medium" pitchFamily="2" charset="77"/>
                      </a:endParaRPr>
                    </a:p>
                  </a:txBody>
                  <a:tcPr anchor="ctr">
                    <a:solidFill>
                      <a:srgbClr val="C5CEE6">
                        <a:alpha val="50196"/>
                      </a:srgbClr>
                    </a:solidFill>
                  </a:tcPr>
                </a:tc>
                <a:tc>
                  <a:txBody>
                    <a:bodyPr/>
                    <a:lstStyle/>
                    <a:p>
                      <a:pPr algn="l"/>
                      <a:r>
                        <a:rPr lang="en-US" sz="950" b="0" i="0" u="none" strike="noStrike" kern="1200" dirty="0">
                          <a:solidFill>
                            <a:schemeClr val="dk1"/>
                          </a:solidFill>
                          <a:effectLst/>
                          <a:latin typeface="Montserrat Medium" pitchFamily="2" charset="77"/>
                          <a:ea typeface="+mn-ea"/>
                          <a:cs typeface="+mn-cs"/>
                        </a:rPr>
                        <a:t>Castor Oil /IPDI Copolymer (and) Caprylic Capric Triglyceride (and) Hydrogenated Castor Oil/Sebacic Acid Copolymer </a:t>
                      </a:r>
                      <a:endParaRPr lang="en-US" sz="950" b="0" i="0" dirty="0">
                        <a:latin typeface="Montserrat Medium" pitchFamily="2" charset="77"/>
                      </a:endParaRPr>
                    </a:p>
                  </a:txBody>
                  <a:tcPr anchor="ctr">
                    <a:solidFill>
                      <a:srgbClr val="C5CEE6">
                        <a:alpha val="50196"/>
                      </a:srgbClr>
                    </a:solidFill>
                  </a:tcPr>
                </a:tc>
                <a:tc>
                  <a:txBody>
                    <a:bodyPr/>
                    <a:lstStyle/>
                    <a:p>
                      <a:pPr algn="ctr"/>
                      <a:r>
                        <a:rPr lang="en-US" sz="950" b="0" i="0" u="none" strike="noStrike" kern="1200" dirty="0">
                          <a:solidFill>
                            <a:schemeClr val="dk1"/>
                          </a:solidFill>
                          <a:effectLst/>
                          <a:latin typeface="Montserrat Medium" pitchFamily="2" charset="77"/>
                          <a:ea typeface="+mn-ea"/>
                          <a:cs typeface="+mn-cs"/>
                        </a:rPr>
                        <a:t>0.5-50%</a:t>
                      </a:r>
                      <a:endParaRPr lang="en-US" sz="950" b="0" i="0" dirty="0">
                        <a:latin typeface="Montserrat Medium" pitchFamily="2" charset="77"/>
                      </a:endParaRPr>
                    </a:p>
                  </a:txBody>
                  <a:tcPr anchor="ctr">
                    <a:solidFill>
                      <a:srgbClr val="C5CEE6">
                        <a:alpha val="50196"/>
                      </a:srgbClr>
                    </a:solidFill>
                  </a:tcPr>
                </a:tc>
                <a:tc>
                  <a:txBody>
                    <a:bodyPr/>
                    <a:lstStyle/>
                    <a:p>
                      <a:pPr algn="ctr"/>
                      <a:r>
                        <a:rPr lang="en-US" sz="950" b="0" i="0" dirty="0">
                          <a:latin typeface="Montserrat Medium" pitchFamily="2" charset="77"/>
                        </a:rPr>
                        <a:t>Oil</a:t>
                      </a:r>
                    </a:p>
                  </a:txBody>
                  <a:tcPr anchor="ctr">
                    <a:solidFill>
                      <a:srgbClr val="C5CEE6">
                        <a:alpha val="50196"/>
                      </a:srgbClr>
                    </a:solidFill>
                  </a:tcPr>
                </a:tc>
                <a:tc>
                  <a:txBody>
                    <a:bodyPr/>
                    <a:lstStyle/>
                    <a:p>
                      <a:r>
                        <a:rPr lang="en-US" sz="950" b="0" i="0" u="none" strike="noStrike" kern="1200" dirty="0">
                          <a:solidFill>
                            <a:schemeClr val="dk1"/>
                          </a:solidFill>
                          <a:effectLst/>
                          <a:latin typeface="Montserrat Medium" pitchFamily="2" charset="77"/>
                          <a:ea typeface="+mn-ea"/>
                          <a:cs typeface="+mn-cs"/>
                        </a:rPr>
                        <a:t>Can be used in O/W or W/O systems. Can be used for anhydrous serums or body oils, anhydrous sticks. In aqueous systems, can be used over a wide pH range. Add to oil phase, heat to minimum 85°C and mix with a rotor stator for 30 minutes. If a less shear-intense process is used, increase the temperature of mixing. Check for homogeneity, then cool to room temperature under continued stirring. Gel will be fully developed at room temperature after several hours.</a:t>
                      </a:r>
                    </a:p>
                  </a:txBody>
                  <a:tcPr anchor="ctr">
                    <a:solidFill>
                      <a:srgbClr val="C5CEE6">
                        <a:alpha val="50196"/>
                      </a:srgbClr>
                    </a:solidFill>
                  </a:tcPr>
                </a:tc>
                <a:extLst>
                  <a:ext uri="{0D108BD9-81ED-4DB2-BD59-A6C34878D82A}">
                    <a16:rowId xmlns:a16="http://schemas.microsoft.com/office/drawing/2014/main" val="1864542643"/>
                  </a:ext>
                </a:extLst>
              </a:tr>
              <a:tr h="1220771">
                <a:tc>
                  <a:txBody>
                    <a:bodyPr/>
                    <a:lstStyle/>
                    <a:p>
                      <a:pPr algn="ctr"/>
                      <a:r>
                        <a:rPr lang="en-US" sz="1000" b="1" i="0" u="none" strike="noStrike" kern="1200" dirty="0" err="1">
                          <a:solidFill>
                            <a:schemeClr val="dk1"/>
                          </a:solidFill>
                          <a:effectLst/>
                          <a:latin typeface="Montserrat" pitchFamily="2" charset="77"/>
                          <a:ea typeface="+mn-ea"/>
                          <a:cs typeface="+mn-cs"/>
                        </a:rPr>
                        <a:t>Aqupec</a:t>
                      </a:r>
                      <a:r>
                        <a:rPr lang="en-US" sz="1000" b="1" i="0" u="none" strike="noStrike" kern="1200" baseline="30000" dirty="0">
                          <a:solidFill>
                            <a:schemeClr val="dk1"/>
                          </a:solidFill>
                          <a:effectLst/>
                          <a:latin typeface="Montserrat" pitchFamily="2" charset="77"/>
                          <a:ea typeface="+mn-ea"/>
                          <a:cs typeface="+mn-cs"/>
                        </a:rPr>
                        <a:t>®</a:t>
                      </a:r>
                      <a:r>
                        <a:rPr lang="en-US" sz="1000" b="1" i="0" u="none" strike="noStrike" kern="1200" dirty="0">
                          <a:solidFill>
                            <a:schemeClr val="dk1"/>
                          </a:solidFill>
                          <a:effectLst/>
                          <a:latin typeface="Montserrat" pitchFamily="2" charset="77"/>
                          <a:ea typeface="+mn-ea"/>
                          <a:cs typeface="+mn-cs"/>
                        </a:rPr>
                        <a:t> Collection </a:t>
                      </a:r>
                      <a:endParaRPr lang="en-US" sz="1000" b="1" i="0" dirty="0">
                        <a:latin typeface="Montserrat" pitchFamily="2" charset="77"/>
                      </a:endParaRPr>
                    </a:p>
                  </a:txBody>
                  <a:tcPr anchor="ctr">
                    <a:solidFill>
                      <a:srgbClr val="C5CEE6"/>
                    </a:solidFill>
                  </a:tcPr>
                </a:tc>
                <a:tc>
                  <a:txBody>
                    <a:bodyPr/>
                    <a:lstStyle/>
                    <a:p>
                      <a:pPr algn="l"/>
                      <a:r>
                        <a:rPr lang="en-US" sz="950" b="0" i="0" u="none" strike="noStrike" kern="1200" dirty="0">
                          <a:solidFill>
                            <a:schemeClr val="dk1"/>
                          </a:solidFill>
                          <a:effectLst/>
                          <a:latin typeface="Montserrat Medium" pitchFamily="2" charset="77"/>
                          <a:ea typeface="+mn-ea"/>
                          <a:cs typeface="+mn-cs"/>
                        </a:rPr>
                        <a:t>Excellent rheology modifiers with several different thickening efficiencies or options for texture modifications</a:t>
                      </a:r>
                      <a:endParaRPr lang="en-US" sz="950" b="0" i="0" dirty="0">
                        <a:latin typeface="Montserrat Medium" pitchFamily="2" charset="77"/>
                      </a:endParaRPr>
                    </a:p>
                  </a:txBody>
                  <a:tcPr anchor="ctr">
                    <a:solidFill>
                      <a:srgbClr val="C5CEE6">
                        <a:alpha val="50196"/>
                      </a:srgbClr>
                    </a:solidFill>
                  </a:tcPr>
                </a:tc>
                <a:tc>
                  <a:txBody>
                    <a:bodyPr/>
                    <a:lstStyle/>
                    <a:p>
                      <a:r>
                        <a:rPr lang="en-US" sz="950" b="0" i="0" u="none" strike="noStrike" kern="1200" dirty="0" err="1">
                          <a:solidFill>
                            <a:schemeClr val="dk1"/>
                          </a:solidFill>
                          <a:effectLst/>
                          <a:latin typeface="Montserrat Medium" pitchFamily="2" charset="77"/>
                          <a:ea typeface="+mn-ea"/>
                          <a:cs typeface="+mn-cs"/>
                        </a:rPr>
                        <a:t>Aqupec</a:t>
                      </a:r>
                      <a:r>
                        <a:rPr lang="en-US" sz="950" b="0" i="0" u="none" strike="noStrike" kern="1200" baseline="30000" dirty="0">
                          <a:solidFill>
                            <a:schemeClr val="dk1"/>
                          </a:solidFill>
                          <a:effectLst/>
                          <a:latin typeface="Montserrat Medium" pitchFamily="2" charset="77"/>
                          <a:ea typeface="+mn-ea"/>
                          <a:cs typeface="+mn-cs"/>
                        </a:rPr>
                        <a:t>®</a:t>
                      </a:r>
                      <a:r>
                        <a:rPr lang="en-US" sz="950" b="0" i="0" u="none" strike="noStrike" kern="1200" dirty="0">
                          <a:solidFill>
                            <a:schemeClr val="dk1"/>
                          </a:solidFill>
                          <a:effectLst/>
                          <a:latin typeface="Montserrat Medium" pitchFamily="2" charset="77"/>
                          <a:ea typeface="+mn-ea"/>
                          <a:cs typeface="+mn-cs"/>
                        </a:rPr>
                        <a:t> HV-801EG-300, HV-805EG-300: Carbomer</a:t>
                      </a:r>
                    </a:p>
                    <a:p>
                      <a:r>
                        <a:rPr lang="en-US" sz="950" b="0" i="0" u="none" strike="noStrike" kern="1200" dirty="0" err="1">
                          <a:solidFill>
                            <a:schemeClr val="dk1"/>
                          </a:solidFill>
                          <a:effectLst/>
                          <a:latin typeface="Montserrat Medium" pitchFamily="2" charset="77"/>
                          <a:ea typeface="+mn-ea"/>
                          <a:cs typeface="+mn-cs"/>
                        </a:rPr>
                        <a:t>Aqupec</a:t>
                      </a:r>
                      <a:r>
                        <a:rPr lang="en-US" sz="950" b="0" i="0" u="none" strike="noStrike" kern="1200" baseline="30000" dirty="0">
                          <a:solidFill>
                            <a:schemeClr val="dk1"/>
                          </a:solidFill>
                          <a:effectLst/>
                          <a:latin typeface="Montserrat Medium" pitchFamily="2" charset="77"/>
                          <a:ea typeface="+mn-ea"/>
                          <a:cs typeface="+mn-cs"/>
                        </a:rPr>
                        <a:t>®</a:t>
                      </a:r>
                      <a:r>
                        <a:rPr lang="en-US" sz="950" b="0" i="0" u="none" strike="noStrike" kern="1200" dirty="0">
                          <a:solidFill>
                            <a:schemeClr val="dk1"/>
                          </a:solidFill>
                          <a:effectLst/>
                          <a:latin typeface="Montserrat Medium" pitchFamily="2" charset="77"/>
                          <a:ea typeface="+mn-ea"/>
                          <a:cs typeface="+mn-cs"/>
                        </a:rPr>
                        <a:t> MG N40R: Sodium Carbomer </a:t>
                      </a:r>
                      <a:r>
                        <a:rPr lang="en-US" sz="950" b="0" i="0" u="none" strike="noStrike" kern="1200" dirty="0" err="1">
                          <a:solidFill>
                            <a:schemeClr val="dk1"/>
                          </a:solidFill>
                          <a:effectLst/>
                          <a:latin typeface="Montserrat Medium" pitchFamily="2" charset="77"/>
                          <a:ea typeface="+mn-ea"/>
                          <a:cs typeface="+mn-cs"/>
                        </a:rPr>
                        <a:t>Aqupec</a:t>
                      </a:r>
                      <a:r>
                        <a:rPr lang="en-US" sz="950" b="0" i="0" u="none" strike="noStrike" kern="1200" baseline="30000" dirty="0">
                          <a:solidFill>
                            <a:schemeClr val="dk1"/>
                          </a:solidFill>
                          <a:effectLst/>
                          <a:latin typeface="Montserrat Medium" pitchFamily="2" charset="77"/>
                          <a:ea typeface="+mn-ea"/>
                          <a:cs typeface="+mn-cs"/>
                        </a:rPr>
                        <a:t>®</a:t>
                      </a:r>
                      <a:r>
                        <a:rPr lang="en-US" sz="950" b="0" i="0" u="none" strike="noStrike" kern="1200" dirty="0">
                          <a:solidFill>
                            <a:schemeClr val="dk1"/>
                          </a:solidFill>
                          <a:effectLst/>
                          <a:latin typeface="Montserrat Medium" pitchFamily="2" charset="77"/>
                          <a:ea typeface="+mn-ea"/>
                          <a:cs typeface="+mn-cs"/>
                        </a:rPr>
                        <a:t> HV-701EDR, HV-803ERK, SER W-300C, SW-705ER: Acrylates/C10-30 Alkyl Acrylate </a:t>
                      </a:r>
                      <a:r>
                        <a:rPr lang="en-US" sz="950" b="0" i="0" u="none" strike="noStrike" kern="1200" dirty="0" err="1">
                          <a:solidFill>
                            <a:schemeClr val="dk1"/>
                          </a:solidFill>
                          <a:effectLst/>
                          <a:latin typeface="Montserrat Medium" pitchFamily="2" charset="77"/>
                          <a:ea typeface="+mn-ea"/>
                          <a:cs typeface="+mn-cs"/>
                        </a:rPr>
                        <a:t>Crosspolymer</a:t>
                      </a:r>
                      <a:endParaRPr lang="en-US" sz="950" b="0" i="0" u="none" strike="noStrike" kern="1200" dirty="0">
                        <a:solidFill>
                          <a:schemeClr val="dk1"/>
                        </a:solidFill>
                        <a:effectLst/>
                        <a:latin typeface="Montserrat Medium" pitchFamily="2" charset="77"/>
                        <a:ea typeface="+mn-ea"/>
                        <a:cs typeface="+mn-cs"/>
                      </a:endParaRPr>
                    </a:p>
                  </a:txBody>
                  <a:tcPr anchor="ctr">
                    <a:solidFill>
                      <a:srgbClr val="C5CEE6">
                        <a:alpha val="50196"/>
                      </a:srgbClr>
                    </a:solidFill>
                  </a:tcPr>
                </a:tc>
                <a:tc>
                  <a:txBody>
                    <a:bodyPr/>
                    <a:lstStyle/>
                    <a:p>
                      <a:pPr algn="ctr"/>
                      <a:r>
                        <a:rPr lang="en-US" sz="950" b="0" i="0" u="none" strike="noStrike" kern="1200" dirty="0">
                          <a:solidFill>
                            <a:schemeClr val="dk1"/>
                          </a:solidFill>
                          <a:effectLst/>
                          <a:latin typeface="Montserrat Medium" pitchFamily="2" charset="77"/>
                          <a:ea typeface="+mn-ea"/>
                          <a:cs typeface="+mn-cs"/>
                        </a:rPr>
                        <a:t>0.1-1%</a:t>
                      </a:r>
                      <a:endParaRPr lang="en-US" sz="950" b="0" i="0" dirty="0">
                        <a:latin typeface="Montserrat Medium" pitchFamily="2" charset="77"/>
                      </a:endParaRPr>
                    </a:p>
                  </a:txBody>
                  <a:tcPr anchor="ctr">
                    <a:solidFill>
                      <a:srgbClr val="C5CEE6">
                        <a:alpha val="50196"/>
                      </a:srgbClr>
                    </a:solidFill>
                  </a:tcPr>
                </a:tc>
                <a:tc>
                  <a:txBody>
                    <a:bodyPr/>
                    <a:lstStyle/>
                    <a:p>
                      <a:pPr algn="ctr"/>
                      <a:r>
                        <a:rPr lang="en-US" sz="950" b="0" i="0" dirty="0">
                          <a:latin typeface="Montserrat Medium" pitchFamily="2" charset="77"/>
                        </a:rPr>
                        <a:t>Water</a:t>
                      </a:r>
                    </a:p>
                  </a:txBody>
                  <a:tcPr anchor="ctr">
                    <a:solidFill>
                      <a:srgbClr val="C5CEE6">
                        <a:alpha val="50196"/>
                      </a:srgbClr>
                    </a:solidFill>
                  </a:tcPr>
                </a:tc>
                <a:tc>
                  <a:txBody>
                    <a:bodyPr/>
                    <a:lstStyle/>
                    <a:p>
                      <a:r>
                        <a:rPr lang="en-US" sz="950" b="0" i="0" u="none" strike="noStrike" kern="1200" dirty="0">
                          <a:solidFill>
                            <a:schemeClr val="dk1"/>
                          </a:solidFill>
                          <a:effectLst/>
                          <a:latin typeface="Montserrat Medium" pitchFamily="2" charset="77"/>
                          <a:ea typeface="+mn-ea"/>
                          <a:cs typeface="+mn-cs"/>
                        </a:rPr>
                        <a:t>Add slowly to water phase to avoid clumping. Use of dispersion blade recommended. Use caution when homogenizing as it can reduce viscosity. Formulation pH range: 5-10</a:t>
                      </a:r>
                    </a:p>
                  </a:txBody>
                  <a:tcPr anchor="ctr">
                    <a:solidFill>
                      <a:srgbClr val="C5CEE6">
                        <a:alpha val="50196"/>
                      </a:srgbClr>
                    </a:solidFill>
                  </a:tcPr>
                </a:tc>
                <a:extLst>
                  <a:ext uri="{0D108BD9-81ED-4DB2-BD59-A6C34878D82A}">
                    <a16:rowId xmlns:a16="http://schemas.microsoft.com/office/drawing/2014/main" val="3939954031"/>
                  </a:ext>
                </a:extLst>
              </a:tr>
              <a:tr h="1130709">
                <a:tc>
                  <a:txBody>
                    <a:bodyPr/>
                    <a:lstStyle/>
                    <a:p>
                      <a:pPr algn="ctr"/>
                      <a:r>
                        <a:rPr lang="en-US" sz="1000" b="1" i="0" u="none" strike="noStrike" kern="1200" dirty="0">
                          <a:solidFill>
                            <a:schemeClr val="dk1"/>
                          </a:solidFill>
                          <a:effectLst/>
                          <a:latin typeface="Montserrat" pitchFamily="2" charset="77"/>
                          <a:ea typeface="+mn-ea"/>
                          <a:cs typeface="+mn-cs"/>
                        </a:rPr>
                        <a:t>ExpertGel</a:t>
                      </a:r>
                      <a:r>
                        <a:rPr lang="en-US" sz="1000" b="1" i="0" u="none" strike="noStrike" kern="1200" baseline="30000" dirty="0">
                          <a:solidFill>
                            <a:schemeClr val="dk1"/>
                          </a:solidFill>
                          <a:effectLst/>
                          <a:latin typeface="Montserrat" pitchFamily="2" charset="77"/>
                          <a:ea typeface="+mn-ea"/>
                          <a:cs typeface="+mn-cs"/>
                        </a:rPr>
                        <a:t>®</a:t>
                      </a:r>
                      <a:r>
                        <a:rPr lang="en-US" sz="1000" b="1" i="0" u="none" strike="noStrike" kern="1200" dirty="0">
                          <a:solidFill>
                            <a:schemeClr val="dk1"/>
                          </a:solidFill>
                          <a:effectLst/>
                          <a:latin typeface="Montserrat" pitchFamily="2" charset="77"/>
                          <a:ea typeface="+mn-ea"/>
                          <a:cs typeface="+mn-cs"/>
                        </a:rPr>
                        <a:t> EG412</a:t>
                      </a:r>
                      <a:endParaRPr lang="en-US" sz="1000" b="1" i="0" dirty="0">
                        <a:latin typeface="Montserrat" pitchFamily="2" charset="77"/>
                      </a:endParaRPr>
                    </a:p>
                  </a:txBody>
                  <a:tcPr anchor="ctr">
                    <a:solidFill>
                      <a:srgbClr val="C5CEE6"/>
                    </a:solidFill>
                  </a:tcPr>
                </a:tc>
                <a:tc>
                  <a:txBody>
                    <a:bodyPr/>
                    <a:lstStyle/>
                    <a:p>
                      <a:pPr algn="l"/>
                      <a:r>
                        <a:rPr lang="en-US" sz="950" b="0" i="0" u="none" strike="noStrike" kern="1200" dirty="0">
                          <a:solidFill>
                            <a:schemeClr val="dk1"/>
                          </a:solidFill>
                          <a:effectLst/>
                          <a:latin typeface="Montserrat Medium" pitchFamily="2" charset="77"/>
                          <a:ea typeface="+mn-ea"/>
                          <a:cs typeface="+mn-cs"/>
                        </a:rPr>
                        <a:t>Thermosensitive polymers designed for aqueous phase rheology modification</a:t>
                      </a:r>
                      <a:endParaRPr lang="en-US" sz="950" b="0" i="0" dirty="0">
                        <a:latin typeface="Montserrat Medium" pitchFamily="2" charset="77"/>
                      </a:endParaRPr>
                    </a:p>
                  </a:txBody>
                  <a:tcPr anchor="ctr">
                    <a:solidFill>
                      <a:srgbClr val="C5CEE6">
                        <a:alpha val="50196"/>
                      </a:srgbClr>
                    </a:solidFill>
                  </a:tcPr>
                </a:tc>
                <a:tc>
                  <a:txBody>
                    <a:bodyPr/>
                    <a:lstStyle/>
                    <a:p>
                      <a:pPr algn="l"/>
                      <a:r>
                        <a:rPr lang="en-US" sz="950" b="0" i="0" u="none" strike="noStrike" kern="1200" dirty="0">
                          <a:solidFill>
                            <a:schemeClr val="dk1"/>
                          </a:solidFill>
                          <a:effectLst/>
                          <a:latin typeface="Montserrat Medium" pitchFamily="2" charset="77"/>
                          <a:ea typeface="+mn-ea"/>
                          <a:cs typeface="+mn-cs"/>
                        </a:rPr>
                        <a:t>Poloxamer 407 (and) PPG-12/SMDI Copolymer</a:t>
                      </a:r>
                      <a:endParaRPr lang="en-US" sz="950" b="0" i="0" dirty="0">
                        <a:latin typeface="Montserrat Medium" pitchFamily="2" charset="77"/>
                      </a:endParaRPr>
                    </a:p>
                  </a:txBody>
                  <a:tcPr anchor="ctr">
                    <a:solidFill>
                      <a:srgbClr val="C5CEE6">
                        <a:alpha val="50196"/>
                      </a:srgbClr>
                    </a:solidFill>
                  </a:tcPr>
                </a:tc>
                <a:tc>
                  <a:txBody>
                    <a:bodyPr/>
                    <a:lstStyle/>
                    <a:p>
                      <a:pPr algn="ctr"/>
                      <a:r>
                        <a:rPr lang="en-US" sz="950" b="0" i="0" u="none" strike="noStrike" kern="1200" dirty="0">
                          <a:solidFill>
                            <a:schemeClr val="dk1"/>
                          </a:solidFill>
                          <a:effectLst/>
                          <a:latin typeface="Montserrat Medium" pitchFamily="2" charset="77"/>
                          <a:ea typeface="+mn-ea"/>
                          <a:cs typeface="+mn-cs"/>
                        </a:rPr>
                        <a:t>1-7.5%</a:t>
                      </a:r>
                      <a:endParaRPr lang="en-US" sz="950" b="0" i="0" dirty="0">
                        <a:latin typeface="Montserrat Medium" pitchFamily="2" charset="77"/>
                      </a:endParaRPr>
                    </a:p>
                  </a:txBody>
                  <a:tcPr anchor="ctr">
                    <a:solidFill>
                      <a:srgbClr val="C5CEE6">
                        <a:alpha val="50196"/>
                      </a:srgbClr>
                    </a:solidFill>
                  </a:tcPr>
                </a:tc>
                <a:tc>
                  <a:txBody>
                    <a:bodyPr/>
                    <a:lstStyle/>
                    <a:p>
                      <a:pPr algn="ctr"/>
                      <a:r>
                        <a:rPr lang="en-US" sz="950" b="0" i="0" dirty="0">
                          <a:latin typeface="Montserrat Medium" pitchFamily="2" charset="77"/>
                        </a:rPr>
                        <a:t>Water</a:t>
                      </a:r>
                    </a:p>
                  </a:txBody>
                  <a:tcPr anchor="ctr">
                    <a:solidFill>
                      <a:srgbClr val="C5CEE6">
                        <a:alpha val="50196"/>
                      </a:srgbClr>
                    </a:solidFill>
                  </a:tcPr>
                </a:tc>
                <a:tc>
                  <a:txBody>
                    <a:bodyPr/>
                    <a:lstStyle/>
                    <a:p>
                      <a:pPr algn="l"/>
                      <a:r>
                        <a:rPr lang="en-US" sz="950" b="0" i="0" u="none" strike="noStrike" kern="1200" dirty="0">
                          <a:solidFill>
                            <a:schemeClr val="dk1"/>
                          </a:solidFill>
                          <a:effectLst/>
                          <a:latin typeface="Montserrat Medium" pitchFamily="2" charset="77"/>
                          <a:ea typeface="+mn-ea"/>
                          <a:cs typeface="+mn-cs"/>
                        </a:rPr>
                        <a:t>ExpertGel</a:t>
                      </a:r>
                      <a:r>
                        <a:rPr lang="en-US" sz="900" b="1" i="0" u="none" strike="noStrike" kern="1200" baseline="30000" dirty="0">
                          <a:solidFill>
                            <a:schemeClr val="dk1"/>
                          </a:solidFill>
                          <a:effectLst/>
                          <a:latin typeface="Montserrat" pitchFamily="2" charset="77"/>
                          <a:ea typeface="+mn-ea"/>
                          <a:cs typeface="+mn-cs"/>
                        </a:rPr>
                        <a:t>®</a:t>
                      </a:r>
                      <a:r>
                        <a:rPr lang="en-US" sz="950" b="0" i="0" u="none" strike="noStrike" kern="1200" dirty="0">
                          <a:solidFill>
                            <a:schemeClr val="dk1"/>
                          </a:solidFill>
                          <a:effectLst/>
                          <a:latin typeface="Montserrat Medium" pitchFamily="2" charset="77"/>
                          <a:ea typeface="+mn-ea"/>
                          <a:cs typeface="+mn-cs"/>
                        </a:rPr>
                        <a:t> EG412 undergoes gelation at a lower temperature. Add ExpertGel</a:t>
                      </a:r>
                      <a:r>
                        <a:rPr lang="en-US" sz="900" b="1" i="0" u="none" strike="noStrike" kern="1200" baseline="30000" dirty="0">
                          <a:solidFill>
                            <a:schemeClr val="dk1"/>
                          </a:solidFill>
                          <a:effectLst/>
                          <a:latin typeface="Montserrat" pitchFamily="2" charset="77"/>
                          <a:ea typeface="+mn-ea"/>
                          <a:cs typeface="+mn-cs"/>
                        </a:rPr>
                        <a:t>®</a:t>
                      </a:r>
                      <a:r>
                        <a:rPr lang="en-US" sz="950" b="0" i="0" u="none" strike="noStrike" kern="1200" dirty="0">
                          <a:solidFill>
                            <a:schemeClr val="dk1"/>
                          </a:solidFill>
                          <a:effectLst/>
                          <a:latin typeface="Montserrat Medium" pitchFamily="2" charset="77"/>
                          <a:ea typeface="+mn-ea"/>
                          <a:cs typeface="+mn-cs"/>
                        </a:rPr>
                        <a:t> into the oil phase, heat up to 70ºC minimum until the ExpertGel</a:t>
                      </a:r>
                      <a:r>
                        <a:rPr lang="en-US" sz="900" b="1" i="0" u="none" strike="noStrike" kern="1200" baseline="30000" dirty="0">
                          <a:solidFill>
                            <a:schemeClr val="dk1"/>
                          </a:solidFill>
                          <a:effectLst/>
                          <a:latin typeface="Montserrat" pitchFamily="2" charset="77"/>
                          <a:ea typeface="+mn-ea"/>
                          <a:cs typeface="+mn-cs"/>
                        </a:rPr>
                        <a:t>®</a:t>
                      </a:r>
                      <a:r>
                        <a:rPr lang="en-US" sz="950" b="0" i="0" u="none" strike="noStrike" kern="1200" dirty="0">
                          <a:solidFill>
                            <a:schemeClr val="dk1"/>
                          </a:solidFill>
                          <a:effectLst/>
                          <a:latin typeface="Montserrat Medium" pitchFamily="2" charset="77"/>
                          <a:ea typeface="+mn-ea"/>
                          <a:cs typeface="+mn-cs"/>
                        </a:rPr>
                        <a:t> is solubilized into the oil phase creating the emulsion. The polymer will migrate to the water phase during the emulsification process.</a:t>
                      </a:r>
                    </a:p>
                  </a:txBody>
                  <a:tcPr anchor="ctr">
                    <a:solidFill>
                      <a:srgbClr val="C5CEE6">
                        <a:alpha val="50196"/>
                      </a:srgbClr>
                    </a:solidFill>
                  </a:tcPr>
                </a:tc>
                <a:extLst>
                  <a:ext uri="{0D108BD9-81ED-4DB2-BD59-A6C34878D82A}">
                    <a16:rowId xmlns:a16="http://schemas.microsoft.com/office/drawing/2014/main" val="4046207402"/>
                  </a:ext>
                </a:extLst>
              </a:tr>
            </a:tbl>
          </a:graphicData>
        </a:graphic>
      </p:graphicFrame>
      <p:grpSp>
        <p:nvGrpSpPr>
          <p:cNvPr id="5" name="Group 4">
            <a:extLst>
              <a:ext uri="{FF2B5EF4-FFF2-40B4-BE49-F238E27FC236}">
                <a16:creationId xmlns:a16="http://schemas.microsoft.com/office/drawing/2014/main" id="{E965D81F-1369-BA31-D4DE-83F2844373B9}"/>
              </a:ext>
            </a:extLst>
          </p:cNvPr>
          <p:cNvGrpSpPr/>
          <p:nvPr/>
        </p:nvGrpSpPr>
        <p:grpSpPr>
          <a:xfrm>
            <a:off x="112424" y="2049578"/>
            <a:ext cx="398065" cy="2758846"/>
            <a:chOff x="112424" y="2049578"/>
            <a:chExt cx="398065" cy="2758846"/>
          </a:xfrm>
        </p:grpSpPr>
        <p:sp>
          <p:nvSpPr>
            <p:cNvPr id="2" name="Rounded Rectangle 1">
              <a:extLst>
                <a:ext uri="{FF2B5EF4-FFF2-40B4-BE49-F238E27FC236}">
                  <a16:creationId xmlns:a16="http://schemas.microsoft.com/office/drawing/2014/main" id="{1AB21265-7D48-D049-423A-918D82A6FBD5}"/>
                </a:ext>
              </a:extLst>
            </p:cNvPr>
            <p:cNvSpPr/>
            <p:nvPr/>
          </p:nvSpPr>
          <p:spPr>
            <a:xfrm rot="16200000">
              <a:off x="-1067966" y="3229968"/>
              <a:ext cx="2758846" cy="398065"/>
            </a:xfrm>
            <a:prstGeom prst="roundRect">
              <a:avLst>
                <a:gd name="adj" fmla="val 50000"/>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135B18B-872C-FC96-C1B4-D2F23C3DF64E}"/>
                </a:ext>
              </a:extLst>
            </p:cNvPr>
            <p:cNvSpPr txBox="1"/>
            <p:nvPr/>
          </p:nvSpPr>
          <p:spPr>
            <a:xfrm rot="16200000">
              <a:off x="-1071892" y="3267418"/>
              <a:ext cx="2758844" cy="323165"/>
            </a:xfrm>
            <a:prstGeom prst="rect">
              <a:avLst/>
            </a:prstGeom>
            <a:noFill/>
          </p:spPr>
          <p:txBody>
            <a:bodyPr wrap="square" rtlCol="0">
              <a:spAutoFit/>
            </a:bodyPr>
            <a:lstStyle/>
            <a:p>
              <a:pPr algn="ctr"/>
              <a:r>
                <a:rPr lang="en-US" sz="1500" b="1" dirty="0">
                  <a:latin typeface="Montserrat" pitchFamily="2" charset="77"/>
                </a:rPr>
                <a:t>STRUCTURING AGENT</a:t>
              </a:r>
            </a:p>
          </p:txBody>
        </p:sp>
      </p:grpSp>
    </p:spTree>
    <p:extLst>
      <p:ext uri="{BB962C8B-B14F-4D97-AF65-F5344CB8AC3E}">
        <p14:creationId xmlns:p14="http://schemas.microsoft.com/office/powerpoint/2010/main" val="2490451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82E23AB-9E62-A616-3498-DA0F1888953B}"/>
              </a:ext>
            </a:extLst>
          </p:cNvPr>
          <p:cNvPicPr>
            <a:picLocks noChangeAspect="1"/>
          </p:cNvPicPr>
          <p:nvPr/>
        </p:nvPicPr>
        <p:blipFill>
          <a:blip r:embed="rId2"/>
          <a:stretch>
            <a:fillRect/>
          </a:stretch>
        </p:blipFill>
        <p:spPr>
          <a:xfrm>
            <a:off x="645867" y="110399"/>
            <a:ext cx="11368656" cy="398888"/>
          </a:xfrm>
          <a:prstGeom prst="rect">
            <a:avLst/>
          </a:prstGeom>
        </p:spPr>
      </p:pic>
      <p:graphicFrame>
        <p:nvGraphicFramePr>
          <p:cNvPr id="4" name="Table 3">
            <a:extLst>
              <a:ext uri="{FF2B5EF4-FFF2-40B4-BE49-F238E27FC236}">
                <a16:creationId xmlns:a16="http://schemas.microsoft.com/office/drawing/2014/main" id="{55EA9944-CEF0-CB4F-045F-B0FF05A7E561}"/>
              </a:ext>
            </a:extLst>
          </p:cNvPr>
          <p:cNvGraphicFramePr>
            <a:graphicFrameLocks noGrp="1"/>
          </p:cNvGraphicFramePr>
          <p:nvPr>
            <p:extLst>
              <p:ext uri="{D42A27DB-BD31-4B8C-83A1-F6EECF244321}">
                <p14:modId xmlns:p14="http://schemas.microsoft.com/office/powerpoint/2010/main" val="436844361"/>
              </p:ext>
            </p:extLst>
          </p:nvPr>
        </p:nvGraphicFramePr>
        <p:xfrm>
          <a:off x="644769" y="110399"/>
          <a:ext cx="11369754" cy="6716750"/>
        </p:xfrm>
        <a:graphic>
          <a:graphicData uri="http://schemas.openxmlformats.org/drawingml/2006/table">
            <a:tbl>
              <a:tblPr firstRow="1" bandRow="1">
                <a:tableStyleId>{5C22544A-7EE6-4342-B048-85BDC9FD1C3A}</a:tableStyleId>
              </a:tblPr>
              <a:tblGrid>
                <a:gridCol w="1207477">
                  <a:extLst>
                    <a:ext uri="{9D8B030D-6E8A-4147-A177-3AD203B41FA5}">
                      <a16:colId xmlns:a16="http://schemas.microsoft.com/office/drawing/2014/main" val="2241483795"/>
                    </a:ext>
                  </a:extLst>
                </a:gridCol>
                <a:gridCol w="1894806">
                  <a:extLst>
                    <a:ext uri="{9D8B030D-6E8A-4147-A177-3AD203B41FA5}">
                      <a16:colId xmlns:a16="http://schemas.microsoft.com/office/drawing/2014/main" val="1281118667"/>
                    </a:ext>
                  </a:extLst>
                </a:gridCol>
                <a:gridCol w="1938640">
                  <a:extLst>
                    <a:ext uri="{9D8B030D-6E8A-4147-A177-3AD203B41FA5}">
                      <a16:colId xmlns:a16="http://schemas.microsoft.com/office/drawing/2014/main" val="3121110602"/>
                    </a:ext>
                  </a:extLst>
                </a:gridCol>
                <a:gridCol w="864195">
                  <a:extLst>
                    <a:ext uri="{9D8B030D-6E8A-4147-A177-3AD203B41FA5}">
                      <a16:colId xmlns:a16="http://schemas.microsoft.com/office/drawing/2014/main" val="3505292543"/>
                    </a:ext>
                  </a:extLst>
                </a:gridCol>
                <a:gridCol w="1321904">
                  <a:extLst>
                    <a:ext uri="{9D8B030D-6E8A-4147-A177-3AD203B41FA5}">
                      <a16:colId xmlns:a16="http://schemas.microsoft.com/office/drawing/2014/main" val="143245311"/>
                    </a:ext>
                  </a:extLst>
                </a:gridCol>
                <a:gridCol w="4142732">
                  <a:extLst>
                    <a:ext uri="{9D8B030D-6E8A-4147-A177-3AD203B41FA5}">
                      <a16:colId xmlns:a16="http://schemas.microsoft.com/office/drawing/2014/main" val="814755008"/>
                    </a:ext>
                  </a:extLst>
                </a:gridCol>
              </a:tblGrid>
              <a:tr h="433713">
                <a:tc>
                  <a:txBody>
                    <a:bodyPr/>
                    <a:lstStyle/>
                    <a:p>
                      <a:pPr algn="ctr"/>
                      <a:r>
                        <a:rPr lang="en-US" sz="1000" b="1" i="0" dirty="0">
                          <a:latin typeface="Montserrat" pitchFamily="2" charset="77"/>
                        </a:rPr>
                        <a:t>INGREDIENT</a:t>
                      </a:r>
                    </a:p>
                  </a:txBody>
                  <a:tcPr anchor="ctr">
                    <a:noFill/>
                  </a:tcPr>
                </a:tc>
                <a:tc>
                  <a:txBody>
                    <a:bodyPr/>
                    <a:lstStyle/>
                    <a:p>
                      <a:pPr algn="ctr"/>
                      <a:r>
                        <a:rPr lang="en-US" sz="1000" b="1" i="0" dirty="0">
                          <a:latin typeface="Montserrat" pitchFamily="2" charset="77"/>
                        </a:rPr>
                        <a:t>DESCRIPTION</a:t>
                      </a:r>
                    </a:p>
                  </a:txBody>
                  <a:tcPr anchor="ctr">
                    <a:noFill/>
                  </a:tcPr>
                </a:tc>
                <a:tc>
                  <a:txBody>
                    <a:bodyPr/>
                    <a:lstStyle/>
                    <a:p>
                      <a:pPr algn="ctr"/>
                      <a:r>
                        <a:rPr lang="en-US" sz="1000" b="1" i="0" dirty="0">
                          <a:latin typeface="Montserrat" pitchFamily="2" charset="77"/>
                        </a:rPr>
                        <a:t>INCI</a:t>
                      </a:r>
                    </a:p>
                  </a:txBody>
                  <a:tcPr anchor="ctr">
                    <a:noFill/>
                  </a:tcPr>
                </a:tc>
                <a:tc>
                  <a:txBody>
                    <a:bodyPr/>
                    <a:lstStyle/>
                    <a:p>
                      <a:pPr algn="ctr"/>
                      <a:r>
                        <a:rPr lang="en-US" sz="1000" b="1" i="0" dirty="0">
                          <a:latin typeface="Montserrat" pitchFamily="2" charset="77"/>
                        </a:rPr>
                        <a:t>USE LEVEL</a:t>
                      </a:r>
                    </a:p>
                  </a:txBody>
                  <a:tcPr anchor="ctr">
                    <a:noFill/>
                  </a:tcPr>
                </a:tc>
                <a:tc>
                  <a:txBody>
                    <a:bodyPr/>
                    <a:lstStyle/>
                    <a:p>
                      <a:pPr algn="ctr"/>
                      <a:r>
                        <a:rPr lang="en-US" sz="1000" b="1" i="0" u="none" strike="noStrike" kern="1200" dirty="0">
                          <a:solidFill>
                            <a:schemeClr val="lt1"/>
                          </a:solidFill>
                          <a:effectLst/>
                          <a:latin typeface="Montserrat" pitchFamily="2" charset="77"/>
                          <a:ea typeface="+mn-ea"/>
                          <a:cs typeface="+mn-cs"/>
                        </a:rPr>
                        <a:t>DISPERSIBILITY (OIL OR WATER)</a:t>
                      </a:r>
                      <a:endParaRPr lang="en-US" sz="1000" b="1" i="0" dirty="0">
                        <a:latin typeface="Montserrat" pitchFamily="2" charset="77"/>
                      </a:endParaRPr>
                    </a:p>
                  </a:txBody>
                  <a:tcPr anchor="ctr">
                    <a:noFill/>
                  </a:tcPr>
                </a:tc>
                <a:tc>
                  <a:txBody>
                    <a:bodyPr/>
                    <a:lstStyle/>
                    <a:p>
                      <a:pPr algn="ctr"/>
                      <a:r>
                        <a:rPr lang="en-US" sz="1000" b="1" i="0" dirty="0">
                          <a:latin typeface="Montserrat" pitchFamily="2" charset="77"/>
                        </a:rPr>
                        <a:t>FORMULATION GUIDELINES</a:t>
                      </a:r>
                    </a:p>
                  </a:txBody>
                  <a:tcPr anchor="ctr">
                    <a:noFill/>
                  </a:tcPr>
                </a:tc>
                <a:extLst>
                  <a:ext uri="{0D108BD9-81ED-4DB2-BD59-A6C34878D82A}">
                    <a16:rowId xmlns:a16="http://schemas.microsoft.com/office/drawing/2014/main" val="188980698"/>
                  </a:ext>
                </a:extLst>
              </a:tr>
              <a:tr h="619090">
                <a:tc>
                  <a:txBody>
                    <a:bodyPr/>
                    <a:lstStyle/>
                    <a:p>
                      <a:pPr algn="ctr"/>
                      <a:r>
                        <a:rPr lang="en-US" sz="1000" b="1" i="0" u="none" strike="noStrike" kern="1200" dirty="0" err="1">
                          <a:solidFill>
                            <a:schemeClr val="dk1"/>
                          </a:solidFill>
                          <a:effectLst/>
                          <a:latin typeface="Montserrat" pitchFamily="2" charset="77"/>
                          <a:ea typeface="+mn-ea"/>
                          <a:cs typeface="+mn-cs"/>
                        </a:rPr>
                        <a:t>GreenDiol</a:t>
                      </a:r>
                      <a:r>
                        <a:rPr lang="en-US" sz="1000" b="1" i="0" u="none" strike="noStrike" kern="1200" baseline="30000" dirty="0">
                          <a:solidFill>
                            <a:schemeClr val="dk1"/>
                          </a:solidFill>
                          <a:effectLst/>
                          <a:latin typeface="Montserrat" pitchFamily="2" charset="77"/>
                          <a:ea typeface="+mn-ea"/>
                          <a:cs typeface="+mn-cs"/>
                        </a:rPr>
                        <a:t>®</a:t>
                      </a:r>
                      <a:r>
                        <a:rPr lang="en-US" sz="1000" b="1" i="0" u="none" strike="noStrike" kern="1200" dirty="0">
                          <a:solidFill>
                            <a:schemeClr val="dk1"/>
                          </a:solidFill>
                          <a:effectLst/>
                          <a:latin typeface="Montserrat" pitchFamily="2" charset="77"/>
                          <a:ea typeface="+mn-ea"/>
                          <a:cs typeface="+mn-cs"/>
                        </a:rPr>
                        <a:t> </a:t>
                      </a:r>
                      <a:endParaRPr lang="en-US" sz="1000" b="1" i="0" dirty="0">
                        <a:latin typeface="Montserrat" pitchFamily="2" charset="77"/>
                      </a:endParaRPr>
                    </a:p>
                  </a:txBody>
                  <a:tcPr anchor="ctr">
                    <a:solidFill>
                      <a:srgbClr val="C5CEE6"/>
                    </a:solidFill>
                  </a:tcPr>
                </a:tc>
                <a:tc>
                  <a:txBody>
                    <a:bodyPr/>
                    <a:lstStyle/>
                    <a:p>
                      <a:pPr algn="l"/>
                      <a:r>
                        <a:rPr lang="en-US" sz="950" b="0" i="0" u="none" strike="noStrike" kern="1200" dirty="0">
                          <a:solidFill>
                            <a:schemeClr val="dk1"/>
                          </a:solidFill>
                          <a:effectLst/>
                          <a:latin typeface="Montserrat Medium" pitchFamily="2" charset="77"/>
                          <a:ea typeface="+mn-ea"/>
                          <a:cs typeface="+mn-cs"/>
                        </a:rPr>
                        <a:t>Naturally derived multi-functional humectant </a:t>
                      </a:r>
                      <a:endParaRPr lang="en-US" sz="950" b="0" i="0" dirty="0">
                        <a:latin typeface="Montserrat Medium" pitchFamily="2" charset="77"/>
                      </a:endParaRPr>
                    </a:p>
                  </a:txBody>
                  <a:tcPr anchor="ctr">
                    <a:solidFill>
                      <a:srgbClr val="C5CEE6">
                        <a:alpha val="50196"/>
                      </a:srgbClr>
                    </a:solidFill>
                  </a:tcPr>
                </a:tc>
                <a:tc>
                  <a:txBody>
                    <a:bodyPr/>
                    <a:lstStyle/>
                    <a:p>
                      <a:pPr algn="l"/>
                      <a:r>
                        <a:rPr lang="en-US" sz="950" b="0" i="0" u="none" strike="noStrike" kern="1200" dirty="0">
                          <a:solidFill>
                            <a:schemeClr val="dk1"/>
                          </a:solidFill>
                          <a:effectLst/>
                          <a:latin typeface="Montserrat Medium" pitchFamily="2" charset="77"/>
                          <a:ea typeface="+mn-ea"/>
                          <a:cs typeface="+mn-cs"/>
                        </a:rPr>
                        <a:t>2,3-Butanediol (and) Water</a:t>
                      </a:r>
                      <a:endParaRPr lang="en-US" sz="950" b="0" i="0" dirty="0">
                        <a:latin typeface="Montserrat Medium" pitchFamily="2" charset="77"/>
                      </a:endParaRPr>
                    </a:p>
                  </a:txBody>
                  <a:tcPr anchor="ctr">
                    <a:solidFill>
                      <a:srgbClr val="C5CEE6">
                        <a:alpha val="50196"/>
                      </a:srgbClr>
                    </a:solidFill>
                  </a:tcPr>
                </a:tc>
                <a:tc>
                  <a:txBody>
                    <a:bodyPr/>
                    <a:lstStyle/>
                    <a:p>
                      <a:pPr algn="ctr"/>
                      <a:r>
                        <a:rPr lang="en-US" sz="950" b="0" i="0" u="none" strike="noStrike" kern="1200" dirty="0">
                          <a:solidFill>
                            <a:schemeClr val="dk1"/>
                          </a:solidFill>
                          <a:effectLst/>
                          <a:latin typeface="Montserrat Medium" pitchFamily="2" charset="77"/>
                          <a:ea typeface="+mn-ea"/>
                          <a:cs typeface="+mn-cs"/>
                        </a:rPr>
                        <a:t>1-10%</a:t>
                      </a:r>
                      <a:endParaRPr lang="en-US" sz="950" b="0" i="0" dirty="0">
                        <a:latin typeface="Montserrat Medium" pitchFamily="2" charset="77"/>
                      </a:endParaRPr>
                    </a:p>
                  </a:txBody>
                  <a:tcPr anchor="ctr">
                    <a:solidFill>
                      <a:srgbClr val="C5CEE6">
                        <a:alpha val="50196"/>
                      </a:srgbClr>
                    </a:solidFill>
                  </a:tcPr>
                </a:tc>
                <a:tc>
                  <a:txBody>
                    <a:bodyPr/>
                    <a:lstStyle/>
                    <a:p>
                      <a:pPr algn="ctr"/>
                      <a:r>
                        <a:rPr lang="en-US" sz="950" b="0" i="0" u="none" strike="noStrike" kern="1200" dirty="0">
                          <a:solidFill>
                            <a:schemeClr val="dk1"/>
                          </a:solidFill>
                          <a:effectLst/>
                          <a:latin typeface="Montserrat Medium" pitchFamily="2" charset="77"/>
                          <a:ea typeface="+mn-ea"/>
                          <a:cs typeface="+mn-cs"/>
                        </a:rPr>
                        <a:t>Water</a:t>
                      </a:r>
                      <a:endParaRPr lang="en-US" sz="950" b="0" i="0" dirty="0">
                        <a:latin typeface="Montserrat Medium" pitchFamily="2" charset="77"/>
                      </a:endParaRPr>
                    </a:p>
                  </a:txBody>
                  <a:tcPr anchor="ctr">
                    <a:solidFill>
                      <a:srgbClr val="C5CEE6">
                        <a:alpha val="50196"/>
                      </a:srgbClr>
                    </a:solidFill>
                  </a:tcPr>
                </a:tc>
                <a:tc>
                  <a:txBody>
                    <a:bodyPr/>
                    <a:lstStyle/>
                    <a:p>
                      <a:r>
                        <a:rPr lang="en-US" sz="950" b="0" i="0" u="none" strike="noStrike" kern="1200" dirty="0">
                          <a:solidFill>
                            <a:schemeClr val="dk1"/>
                          </a:solidFill>
                          <a:effectLst/>
                          <a:latin typeface="Montserrat Medium" pitchFamily="2" charset="77"/>
                          <a:ea typeface="+mn-ea"/>
                          <a:cs typeface="+mn-cs"/>
                        </a:rPr>
                        <a:t>Add to water phase. Can be used in various product forms: Emulsions, Cleansers, Serums, and Fragrances</a:t>
                      </a:r>
                    </a:p>
                  </a:txBody>
                  <a:tcPr anchor="ctr">
                    <a:solidFill>
                      <a:srgbClr val="C5CEE6">
                        <a:alpha val="50196"/>
                      </a:srgbClr>
                    </a:solidFill>
                  </a:tcPr>
                </a:tc>
                <a:extLst>
                  <a:ext uri="{0D108BD9-81ED-4DB2-BD59-A6C34878D82A}">
                    <a16:rowId xmlns:a16="http://schemas.microsoft.com/office/drawing/2014/main" val="4212752220"/>
                  </a:ext>
                </a:extLst>
              </a:tr>
              <a:tr h="615510">
                <a:tc>
                  <a:txBody>
                    <a:bodyPr/>
                    <a:lstStyle/>
                    <a:p>
                      <a:pPr algn="ctr"/>
                      <a:r>
                        <a:rPr lang="en-US" sz="1000" b="1" i="0" u="none" strike="noStrike" kern="1200" dirty="0" err="1">
                          <a:solidFill>
                            <a:schemeClr val="dk1"/>
                          </a:solidFill>
                          <a:effectLst/>
                          <a:latin typeface="Montserrat" pitchFamily="2" charset="77"/>
                          <a:ea typeface="+mn-ea"/>
                          <a:cs typeface="+mn-cs"/>
                        </a:rPr>
                        <a:t>Indopol</a:t>
                      </a:r>
                      <a:r>
                        <a:rPr lang="en-US" sz="1000" b="1" i="0" u="none" strike="noStrike" kern="1200" baseline="30000" dirty="0">
                          <a:solidFill>
                            <a:schemeClr val="dk1"/>
                          </a:solidFill>
                          <a:effectLst/>
                          <a:latin typeface="Montserrat" pitchFamily="2" charset="77"/>
                          <a:ea typeface="+mn-ea"/>
                          <a:cs typeface="+mn-cs"/>
                        </a:rPr>
                        <a:t>®</a:t>
                      </a:r>
                      <a:r>
                        <a:rPr lang="en-US" sz="1000" b="1" i="0" u="none" strike="noStrike" kern="1200" dirty="0">
                          <a:solidFill>
                            <a:schemeClr val="dk1"/>
                          </a:solidFill>
                          <a:effectLst/>
                          <a:latin typeface="Montserrat" pitchFamily="2" charset="77"/>
                          <a:ea typeface="+mn-ea"/>
                          <a:cs typeface="+mn-cs"/>
                        </a:rPr>
                        <a:t> Collection</a:t>
                      </a:r>
                      <a:endParaRPr lang="en-US" sz="1000" b="1" i="0" dirty="0">
                        <a:latin typeface="Montserrat" pitchFamily="2" charset="77"/>
                      </a:endParaRPr>
                    </a:p>
                  </a:txBody>
                  <a:tcPr anchor="ctr">
                    <a:solidFill>
                      <a:srgbClr val="C5CEE6"/>
                    </a:solidFill>
                  </a:tcPr>
                </a:tc>
                <a:tc>
                  <a:txBody>
                    <a:bodyPr/>
                    <a:lstStyle/>
                    <a:p>
                      <a:pPr algn="l"/>
                      <a:r>
                        <a:rPr lang="en-US" sz="950" b="0" i="0" u="none" strike="noStrike" kern="1200" dirty="0">
                          <a:solidFill>
                            <a:schemeClr val="dk1"/>
                          </a:solidFill>
                          <a:effectLst/>
                          <a:latin typeface="Montserrat Medium" pitchFamily="2" charset="77"/>
                          <a:ea typeface="+mn-ea"/>
                          <a:cs typeface="+mn-cs"/>
                        </a:rPr>
                        <a:t>Film forming medium-high viscosity emollient</a:t>
                      </a:r>
                      <a:endParaRPr lang="en-US" sz="950" b="0" i="0" dirty="0">
                        <a:latin typeface="Montserrat Medium" pitchFamily="2" charset="77"/>
                      </a:endParaRPr>
                    </a:p>
                  </a:txBody>
                  <a:tcPr anchor="ctr">
                    <a:solidFill>
                      <a:srgbClr val="C5CEE6">
                        <a:alpha val="50196"/>
                      </a:srgbClr>
                    </a:solidFill>
                  </a:tcPr>
                </a:tc>
                <a:tc>
                  <a:txBody>
                    <a:bodyPr/>
                    <a:lstStyle/>
                    <a:p>
                      <a:pPr algn="l"/>
                      <a:r>
                        <a:rPr lang="en-US" sz="950" b="0" i="0" u="none" strike="noStrike" kern="1200" dirty="0">
                          <a:solidFill>
                            <a:schemeClr val="dk1"/>
                          </a:solidFill>
                          <a:effectLst/>
                          <a:latin typeface="Montserrat Medium" pitchFamily="2" charset="77"/>
                          <a:ea typeface="+mn-ea"/>
                          <a:cs typeface="+mn-cs"/>
                        </a:rPr>
                        <a:t>Polybutene</a:t>
                      </a:r>
                      <a:endParaRPr lang="en-US" sz="950" b="0" i="0" dirty="0">
                        <a:latin typeface="Montserrat Medium" pitchFamily="2" charset="77"/>
                      </a:endParaRPr>
                    </a:p>
                  </a:txBody>
                  <a:tcPr anchor="ctr">
                    <a:solidFill>
                      <a:srgbClr val="C5CEE6">
                        <a:alpha val="50196"/>
                      </a:srgbClr>
                    </a:solidFill>
                  </a:tcPr>
                </a:tc>
                <a:tc>
                  <a:txBody>
                    <a:bodyPr/>
                    <a:lstStyle/>
                    <a:p>
                      <a:pPr algn="ctr"/>
                      <a:r>
                        <a:rPr lang="en-US" sz="950" b="0" i="0" u="none" strike="noStrike" kern="1200" dirty="0">
                          <a:solidFill>
                            <a:schemeClr val="dk1"/>
                          </a:solidFill>
                          <a:effectLst/>
                          <a:latin typeface="Montserrat Medium" pitchFamily="2" charset="77"/>
                          <a:ea typeface="+mn-ea"/>
                          <a:cs typeface="+mn-cs"/>
                        </a:rPr>
                        <a:t>1-70%</a:t>
                      </a:r>
                      <a:endParaRPr lang="en-US" sz="950" b="0" i="0" dirty="0">
                        <a:latin typeface="Montserrat Medium" pitchFamily="2" charset="77"/>
                      </a:endParaRPr>
                    </a:p>
                  </a:txBody>
                  <a:tcPr anchor="ctr">
                    <a:solidFill>
                      <a:srgbClr val="C5CEE6">
                        <a:alpha val="50196"/>
                      </a:srgbClr>
                    </a:solidFill>
                  </a:tcPr>
                </a:tc>
                <a:tc>
                  <a:txBody>
                    <a:bodyPr/>
                    <a:lstStyle/>
                    <a:p>
                      <a:pPr marL="0" marR="0" lvl="0" indent="0" algn="ctr" defTabSz="914398" rtl="0" eaLnBrk="1" fontAlgn="auto" latinLnBrk="0" hangingPunct="1">
                        <a:lnSpc>
                          <a:spcPct val="100000"/>
                        </a:lnSpc>
                        <a:spcBef>
                          <a:spcPts val="0"/>
                        </a:spcBef>
                        <a:spcAft>
                          <a:spcPts val="0"/>
                        </a:spcAft>
                        <a:buClrTx/>
                        <a:buSzTx/>
                        <a:buFontTx/>
                        <a:buNone/>
                        <a:tabLst/>
                        <a:defRPr/>
                      </a:pPr>
                      <a:r>
                        <a:rPr lang="en-US" sz="950" b="0" i="0" u="none" strike="noStrike" kern="1200" dirty="0">
                          <a:solidFill>
                            <a:schemeClr val="dk1"/>
                          </a:solidFill>
                          <a:effectLst/>
                          <a:latin typeface="Montserrat Medium" pitchFamily="2" charset="77"/>
                          <a:ea typeface="+mn-ea"/>
                          <a:cs typeface="+mn-cs"/>
                        </a:rPr>
                        <a:t>Oil</a:t>
                      </a:r>
                      <a:endParaRPr lang="en-US" sz="950" b="0" i="0" dirty="0">
                        <a:latin typeface="Montserrat Medium" pitchFamily="2" charset="77"/>
                      </a:endParaRPr>
                    </a:p>
                  </a:txBody>
                  <a:tcPr anchor="ctr">
                    <a:solidFill>
                      <a:srgbClr val="C5CEE6">
                        <a:alpha val="50196"/>
                      </a:srgbClr>
                    </a:solidFill>
                  </a:tcPr>
                </a:tc>
                <a:tc>
                  <a:txBody>
                    <a:bodyPr/>
                    <a:lstStyle/>
                    <a:p>
                      <a:r>
                        <a:rPr lang="en-US" sz="950" b="0" i="0" u="none" strike="noStrike" kern="1200" dirty="0">
                          <a:solidFill>
                            <a:schemeClr val="dk1"/>
                          </a:solidFill>
                          <a:effectLst/>
                          <a:latin typeface="Montserrat Medium" pitchFamily="2" charset="77"/>
                          <a:ea typeface="+mn-ea"/>
                          <a:cs typeface="+mn-cs"/>
                        </a:rPr>
                        <a:t>Suitable for use in different product forms: Emulsions, Anhydrous Formulations, Sticks and Powders. Can be used as the sole oil phase of an emulsion or in combination with other emollients. </a:t>
                      </a:r>
                    </a:p>
                  </a:txBody>
                  <a:tcPr anchor="ctr">
                    <a:solidFill>
                      <a:srgbClr val="C5CEE6">
                        <a:alpha val="50196"/>
                      </a:srgbClr>
                    </a:solidFill>
                  </a:tcPr>
                </a:tc>
                <a:extLst>
                  <a:ext uri="{0D108BD9-81ED-4DB2-BD59-A6C34878D82A}">
                    <a16:rowId xmlns:a16="http://schemas.microsoft.com/office/drawing/2014/main" val="88038998"/>
                  </a:ext>
                </a:extLst>
              </a:tr>
              <a:tr h="734292">
                <a:tc>
                  <a:txBody>
                    <a:bodyPr/>
                    <a:lstStyle/>
                    <a:p>
                      <a:pPr algn="ctr"/>
                      <a:r>
                        <a:rPr lang="en-US" sz="1000" b="1" i="0" u="none" strike="noStrike" kern="1200" dirty="0" err="1">
                          <a:solidFill>
                            <a:schemeClr val="dk1"/>
                          </a:solidFill>
                          <a:effectLst/>
                          <a:latin typeface="Montserrat" pitchFamily="2" charset="77"/>
                          <a:ea typeface="+mn-ea"/>
                          <a:cs typeface="+mn-cs"/>
                        </a:rPr>
                        <a:t>Panalane</a:t>
                      </a:r>
                      <a:r>
                        <a:rPr lang="en-US" sz="1000" b="1" i="0" u="none" strike="noStrike" kern="1200" baseline="30000" dirty="0">
                          <a:solidFill>
                            <a:schemeClr val="dk1"/>
                          </a:solidFill>
                          <a:effectLst/>
                          <a:latin typeface="Montserrat" pitchFamily="2" charset="77"/>
                          <a:ea typeface="+mn-ea"/>
                          <a:cs typeface="+mn-cs"/>
                        </a:rPr>
                        <a:t>®</a:t>
                      </a:r>
                      <a:r>
                        <a:rPr lang="en-US" sz="1000" b="1" i="0" u="none" strike="noStrike" kern="1200" dirty="0">
                          <a:solidFill>
                            <a:schemeClr val="dk1"/>
                          </a:solidFill>
                          <a:effectLst/>
                          <a:latin typeface="Montserrat" pitchFamily="2" charset="77"/>
                          <a:ea typeface="+mn-ea"/>
                          <a:cs typeface="+mn-cs"/>
                        </a:rPr>
                        <a:t> Collection</a:t>
                      </a:r>
                      <a:endParaRPr lang="en-US" sz="1000" b="1" i="0" dirty="0">
                        <a:latin typeface="Montserrat" pitchFamily="2" charset="77"/>
                      </a:endParaRPr>
                    </a:p>
                  </a:txBody>
                  <a:tcPr anchor="ctr">
                    <a:solidFill>
                      <a:srgbClr val="C5CEE6"/>
                    </a:solidFill>
                  </a:tcPr>
                </a:tc>
                <a:tc>
                  <a:txBody>
                    <a:bodyPr/>
                    <a:lstStyle/>
                    <a:p>
                      <a:pPr algn="l"/>
                      <a:r>
                        <a:rPr lang="en-US" sz="950" b="0" i="0" u="none" strike="noStrike" kern="1200" dirty="0">
                          <a:solidFill>
                            <a:schemeClr val="dk1"/>
                          </a:solidFill>
                          <a:effectLst/>
                          <a:latin typeface="Montserrat Medium" pitchFamily="2" charset="77"/>
                          <a:ea typeface="+mn-ea"/>
                          <a:cs typeface="+mn-cs"/>
                        </a:rPr>
                        <a:t>Emollients that are designed to improve wear resistance properties and skin hydration</a:t>
                      </a:r>
                      <a:endParaRPr lang="en-US" sz="950" b="0" i="0" dirty="0">
                        <a:latin typeface="Montserrat Medium" pitchFamily="2" charset="77"/>
                      </a:endParaRPr>
                    </a:p>
                  </a:txBody>
                  <a:tcPr anchor="ctr">
                    <a:solidFill>
                      <a:srgbClr val="C5CEE6">
                        <a:alpha val="50196"/>
                      </a:srgbClr>
                    </a:solidFill>
                  </a:tcPr>
                </a:tc>
                <a:tc>
                  <a:txBody>
                    <a:bodyPr/>
                    <a:lstStyle/>
                    <a:p>
                      <a:pPr algn="l"/>
                      <a:r>
                        <a:rPr lang="en-US" sz="950" b="0" i="0" u="none" strike="noStrike" kern="1200" dirty="0">
                          <a:solidFill>
                            <a:schemeClr val="dk1"/>
                          </a:solidFill>
                          <a:effectLst/>
                          <a:latin typeface="Montserrat Medium" pitchFamily="2" charset="77"/>
                          <a:ea typeface="+mn-ea"/>
                          <a:cs typeface="+mn-cs"/>
                        </a:rPr>
                        <a:t>Hydrogenated</a:t>
                      </a:r>
                    </a:p>
                    <a:p>
                      <a:pPr algn="l"/>
                      <a:r>
                        <a:rPr lang="en-US" sz="950" b="0" i="0" u="none" strike="noStrike" kern="1200" dirty="0" err="1">
                          <a:solidFill>
                            <a:schemeClr val="dk1"/>
                          </a:solidFill>
                          <a:effectLst/>
                          <a:latin typeface="Montserrat Medium" pitchFamily="2" charset="77"/>
                          <a:ea typeface="+mn-ea"/>
                          <a:cs typeface="+mn-cs"/>
                        </a:rPr>
                        <a:t>Polyisobutene</a:t>
                      </a:r>
                      <a:endParaRPr lang="en-US" sz="950" b="0" i="0" dirty="0">
                        <a:latin typeface="Montserrat Medium" pitchFamily="2" charset="77"/>
                      </a:endParaRPr>
                    </a:p>
                  </a:txBody>
                  <a:tcPr anchor="ctr">
                    <a:solidFill>
                      <a:srgbClr val="C5CEE6">
                        <a:alpha val="50196"/>
                      </a:srgbClr>
                    </a:solidFill>
                  </a:tcPr>
                </a:tc>
                <a:tc>
                  <a:txBody>
                    <a:bodyPr/>
                    <a:lstStyle/>
                    <a:p>
                      <a:pPr marL="0" marR="0" lvl="0" indent="0" algn="ctr" defTabSz="914398" rtl="0" eaLnBrk="1" fontAlgn="auto" latinLnBrk="0" hangingPunct="1">
                        <a:lnSpc>
                          <a:spcPct val="100000"/>
                        </a:lnSpc>
                        <a:spcBef>
                          <a:spcPts val="0"/>
                        </a:spcBef>
                        <a:spcAft>
                          <a:spcPts val="0"/>
                        </a:spcAft>
                        <a:buClrTx/>
                        <a:buSzTx/>
                        <a:buFontTx/>
                        <a:buNone/>
                        <a:tabLst/>
                        <a:defRPr/>
                      </a:pPr>
                      <a:r>
                        <a:rPr lang="en-US" sz="950" b="0" i="0" u="none" strike="noStrike" kern="1200" dirty="0">
                          <a:solidFill>
                            <a:schemeClr val="dk1"/>
                          </a:solidFill>
                          <a:effectLst/>
                          <a:latin typeface="Montserrat Medium" pitchFamily="2" charset="77"/>
                          <a:ea typeface="+mn-ea"/>
                          <a:cs typeface="+mn-cs"/>
                        </a:rPr>
                        <a:t>1-70%</a:t>
                      </a:r>
                      <a:endParaRPr lang="en-US" sz="950" b="0" i="0" dirty="0">
                        <a:latin typeface="Montserrat Medium" pitchFamily="2" charset="77"/>
                      </a:endParaRPr>
                    </a:p>
                    <a:p>
                      <a:pPr algn="ctr"/>
                      <a:endParaRPr lang="en-US" sz="950" b="0" i="0" dirty="0">
                        <a:latin typeface="Montserrat Medium" pitchFamily="2" charset="77"/>
                      </a:endParaRPr>
                    </a:p>
                  </a:txBody>
                  <a:tcPr anchor="ctr">
                    <a:solidFill>
                      <a:srgbClr val="C5CEE6">
                        <a:alpha val="50196"/>
                      </a:srgbClr>
                    </a:solidFill>
                  </a:tcPr>
                </a:tc>
                <a:tc>
                  <a:txBody>
                    <a:bodyPr/>
                    <a:lstStyle/>
                    <a:p>
                      <a:pPr marL="0" marR="0" lvl="0" indent="0" algn="ctr" defTabSz="914398" rtl="0" eaLnBrk="1" fontAlgn="auto" latinLnBrk="0" hangingPunct="1">
                        <a:lnSpc>
                          <a:spcPct val="100000"/>
                        </a:lnSpc>
                        <a:spcBef>
                          <a:spcPts val="0"/>
                        </a:spcBef>
                        <a:spcAft>
                          <a:spcPts val="0"/>
                        </a:spcAft>
                        <a:buClrTx/>
                        <a:buSzTx/>
                        <a:buFontTx/>
                        <a:buNone/>
                        <a:tabLst/>
                        <a:defRPr/>
                      </a:pPr>
                      <a:r>
                        <a:rPr lang="en-US" sz="950" b="0" i="0" u="none" strike="noStrike" kern="1200" dirty="0">
                          <a:solidFill>
                            <a:schemeClr val="dk1"/>
                          </a:solidFill>
                          <a:effectLst/>
                          <a:latin typeface="Montserrat Medium" pitchFamily="2" charset="77"/>
                          <a:ea typeface="+mn-ea"/>
                          <a:cs typeface="+mn-cs"/>
                        </a:rPr>
                        <a:t>Oil</a:t>
                      </a:r>
                      <a:endParaRPr lang="en-US" sz="950" b="0" i="0" dirty="0">
                        <a:latin typeface="Montserrat Medium" pitchFamily="2" charset="77"/>
                      </a:endParaRPr>
                    </a:p>
                  </a:txBody>
                  <a:tcPr anchor="ctr">
                    <a:solidFill>
                      <a:srgbClr val="C5CEE6">
                        <a:alpha val="50196"/>
                      </a:srgbClr>
                    </a:solidFill>
                  </a:tcPr>
                </a:tc>
                <a:tc>
                  <a:txBody>
                    <a:bodyPr/>
                    <a:lstStyle/>
                    <a:p>
                      <a:r>
                        <a:rPr lang="en-US" sz="950" b="0" i="0" u="none" strike="noStrike" kern="1200" dirty="0">
                          <a:solidFill>
                            <a:schemeClr val="dk1"/>
                          </a:solidFill>
                          <a:effectLst/>
                          <a:latin typeface="Montserrat Medium" pitchFamily="2" charset="77"/>
                          <a:ea typeface="+mn-ea"/>
                          <a:cs typeface="+mn-cs"/>
                        </a:rPr>
                        <a:t>Suitable for use in different product forms: Emulsions, Anhydrous Formulations, Sticks and Powders. Can be used as the sole oil phase of an emulsion or in combination with other emollients. </a:t>
                      </a:r>
                    </a:p>
                  </a:txBody>
                  <a:tcPr anchor="ctr">
                    <a:solidFill>
                      <a:srgbClr val="C5CEE6">
                        <a:alpha val="50196"/>
                      </a:srgbClr>
                    </a:solidFill>
                  </a:tcPr>
                </a:tc>
                <a:extLst>
                  <a:ext uri="{0D108BD9-81ED-4DB2-BD59-A6C34878D82A}">
                    <a16:rowId xmlns:a16="http://schemas.microsoft.com/office/drawing/2014/main" val="159921613"/>
                  </a:ext>
                </a:extLst>
              </a:tr>
              <a:tr h="777486">
                <a:tc>
                  <a:txBody>
                    <a:bodyPr/>
                    <a:lstStyle/>
                    <a:p>
                      <a:pPr algn="ctr"/>
                      <a:r>
                        <a:rPr lang="en-US" sz="1000" b="1" i="0" u="none" strike="noStrike" kern="1200" dirty="0" err="1">
                          <a:solidFill>
                            <a:schemeClr val="dk1"/>
                          </a:solidFill>
                          <a:effectLst/>
                          <a:latin typeface="Montserrat" pitchFamily="2" charset="77"/>
                          <a:ea typeface="+mn-ea"/>
                          <a:cs typeface="+mn-cs"/>
                        </a:rPr>
                        <a:t>Silkflo</a:t>
                      </a:r>
                      <a:r>
                        <a:rPr lang="en-US" sz="1000" b="1" i="0" u="none" strike="noStrike" kern="1200" baseline="30000" dirty="0">
                          <a:solidFill>
                            <a:schemeClr val="dk1"/>
                          </a:solidFill>
                          <a:effectLst/>
                          <a:latin typeface="Montserrat" pitchFamily="2" charset="77"/>
                          <a:ea typeface="+mn-ea"/>
                          <a:cs typeface="+mn-cs"/>
                        </a:rPr>
                        <a:t>®</a:t>
                      </a:r>
                      <a:r>
                        <a:rPr lang="en-US" sz="1000" b="1" i="0" u="none" strike="noStrike" kern="1200" dirty="0">
                          <a:solidFill>
                            <a:schemeClr val="dk1"/>
                          </a:solidFill>
                          <a:effectLst/>
                          <a:latin typeface="Montserrat" pitchFamily="2" charset="77"/>
                          <a:ea typeface="+mn-ea"/>
                          <a:cs typeface="+mn-cs"/>
                        </a:rPr>
                        <a:t> Collection</a:t>
                      </a:r>
                      <a:endParaRPr lang="en-US" sz="1000" b="1" i="0" dirty="0">
                        <a:latin typeface="Montserrat" pitchFamily="2" charset="77"/>
                      </a:endParaRPr>
                    </a:p>
                  </a:txBody>
                  <a:tcPr anchor="ctr">
                    <a:solidFill>
                      <a:srgbClr val="C5CEE6"/>
                    </a:solidFill>
                  </a:tcPr>
                </a:tc>
                <a:tc>
                  <a:txBody>
                    <a:bodyPr/>
                    <a:lstStyle/>
                    <a:p>
                      <a:pPr algn="l"/>
                      <a:r>
                        <a:rPr lang="en-US" sz="950" b="0" i="0" u="none" strike="noStrike" kern="1200" dirty="0">
                          <a:solidFill>
                            <a:schemeClr val="dk1"/>
                          </a:solidFill>
                          <a:effectLst/>
                          <a:latin typeface="Montserrat Medium" pitchFamily="2" charset="77"/>
                          <a:ea typeface="+mn-ea"/>
                          <a:cs typeface="+mn-cs"/>
                        </a:rPr>
                        <a:t>A series of hydrogenated oligomers of 1-decene, that are high purity</a:t>
                      </a:r>
                      <a:endParaRPr lang="en-US" sz="950" b="0" i="0" dirty="0">
                        <a:latin typeface="Montserrat Medium" pitchFamily="2" charset="77"/>
                      </a:endParaRPr>
                    </a:p>
                  </a:txBody>
                  <a:tcPr anchor="ctr">
                    <a:solidFill>
                      <a:srgbClr val="C5CEE6">
                        <a:alpha val="50196"/>
                      </a:srgbClr>
                    </a:solidFill>
                  </a:tcPr>
                </a:tc>
                <a:tc>
                  <a:txBody>
                    <a:bodyPr/>
                    <a:lstStyle/>
                    <a:p>
                      <a:r>
                        <a:rPr lang="en-US" sz="950" b="0" i="0" u="none" strike="noStrike" kern="1200" dirty="0" err="1">
                          <a:solidFill>
                            <a:schemeClr val="dk1"/>
                          </a:solidFill>
                          <a:effectLst/>
                          <a:latin typeface="Montserrat Medium" pitchFamily="2" charset="77"/>
                          <a:ea typeface="+mn-ea"/>
                          <a:cs typeface="+mn-cs"/>
                        </a:rPr>
                        <a:t>Silkflo</a:t>
                      </a:r>
                      <a:r>
                        <a:rPr lang="en-US" sz="950" b="0" i="0" u="none" strike="noStrike" kern="1200" baseline="30000" dirty="0">
                          <a:solidFill>
                            <a:schemeClr val="dk1"/>
                          </a:solidFill>
                          <a:effectLst/>
                          <a:latin typeface="Montserrat Medium" pitchFamily="2" charset="77"/>
                          <a:ea typeface="+mn-ea"/>
                          <a:cs typeface="+mn-cs"/>
                        </a:rPr>
                        <a:t>®</a:t>
                      </a:r>
                      <a:r>
                        <a:rPr lang="en-US" sz="950" b="0" i="0" u="none" strike="noStrike" kern="1200" dirty="0">
                          <a:solidFill>
                            <a:schemeClr val="dk1"/>
                          </a:solidFill>
                          <a:effectLst/>
                          <a:latin typeface="Montserrat Medium" pitchFamily="2" charset="77"/>
                          <a:ea typeface="+mn-ea"/>
                          <a:cs typeface="+mn-cs"/>
                        </a:rPr>
                        <a:t> 362: Hydrogenated </a:t>
                      </a:r>
                      <a:r>
                        <a:rPr lang="en-US" sz="950" b="0" i="0" u="none" strike="noStrike" kern="1200" dirty="0" err="1">
                          <a:solidFill>
                            <a:schemeClr val="dk1"/>
                          </a:solidFill>
                          <a:effectLst/>
                          <a:latin typeface="Montserrat Medium" pitchFamily="2" charset="77"/>
                          <a:ea typeface="+mn-ea"/>
                          <a:cs typeface="+mn-cs"/>
                        </a:rPr>
                        <a:t>Didecene</a:t>
                      </a:r>
                      <a:r>
                        <a:rPr lang="en-US" sz="950" b="0" i="0" u="none" strike="noStrike" kern="1200" dirty="0">
                          <a:solidFill>
                            <a:schemeClr val="dk1"/>
                          </a:solidFill>
                          <a:effectLst/>
                          <a:latin typeface="Montserrat Medium" pitchFamily="2" charset="77"/>
                          <a:ea typeface="+mn-ea"/>
                          <a:cs typeface="+mn-cs"/>
                        </a:rPr>
                        <a:t>​ </a:t>
                      </a:r>
                      <a:r>
                        <a:rPr lang="en-US" sz="950" b="0" i="0" u="none" strike="noStrike" kern="1200" dirty="0" err="1">
                          <a:solidFill>
                            <a:schemeClr val="dk1"/>
                          </a:solidFill>
                          <a:effectLst/>
                          <a:latin typeface="Montserrat Medium" pitchFamily="2" charset="77"/>
                          <a:ea typeface="+mn-ea"/>
                          <a:cs typeface="+mn-cs"/>
                        </a:rPr>
                        <a:t>Silkflo</a:t>
                      </a:r>
                      <a:r>
                        <a:rPr lang="en-US" sz="950" b="0" i="0" u="none" strike="noStrike" kern="1200" baseline="30000" dirty="0">
                          <a:solidFill>
                            <a:schemeClr val="dk1"/>
                          </a:solidFill>
                          <a:effectLst/>
                          <a:latin typeface="Montserrat Medium" pitchFamily="2" charset="77"/>
                          <a:ea typeface="+mn-ea"/>
                          <a:cs typeface="+mn-cs"/>
                        </a:rPr>
                        <a:t>®</a:t>
                      </a:r>
                      <a:r>
                        <a:rPr lang="en-US" sz="950" b="0" i="0" u="none" strike="noStrike" kern="1200" dirty="0">
                          <a:solidFill>
                            <a:schemeClr val="dk1"/>
                          </a:solidFill>
                          <a:effectLst/>
                          <a:latin typeface="Montserrat Medium" pitchFamily="2" charset="77"/>
                          <a:ea typeface="+mn-ea"/>
                          <a:cs typeface="+mn-cs"/>
                        </a:rPr>
                        <a:t> 364, 366: Hydrogenated </a:t>
                      </a:r>
                      <a:r>
                        <a:rPr lang="en-US" sz="950" b="0" i="0" u="none" strike="noStrike" kern="1200" dirty="0" err="1">
                          <a:solidFill>
                            <a:schemeClr val="dk1"/>
                          </a:solidFill>
                          <a:effectLst/>
                          <a:latin typeface="Montserrat Medium" pitchFamily="2" charset="77"/>
                          <a:ea typeface="+mn-ea"/>
                          <a:cs typeface="+mn-cs"/>
                        </a:rPr>
                        <a:t>Polydecene</a:t>
                      </a:r>
                      <a:endParaRPr lang="en-US" sz="950" b="0" i="0" u="none" strike="noStrike" kern="1200" dirty="0">
                        <a:solidFill>
                          <a:schemeClr val="dk1"/>
                        </a:solidFill>
                        <a:effectLst/>
                        <a:latin typeface="Montserrat Medium" pitchFamily="2" charset="77"/>
                        <a:ea typeface="+mn-ea"/>
                        <a:cs typeface="+mn-cs"/>
                      </a:endParaRPr>
                    </a:p>
                  </a:txBody>
                  <a:tcPr anchor="ctr">
                    <a:solidFill>
                      <a:srgbClr val="C5CEE6">
                        <a:alpha val="50196"/>
                      </a:srgbClr>
                    </a:solidFill>
                  </a:tcPr>
                </a:tc>
                <a:tc>
                  <a:txBody>
                    <a:bodyPr/>
                    <a:lstStyle/>
                    <a:p>
                      <a:pPr algn="ctr"/>
                      <a:r>
                        <a:rPr lang="en-US" sz="950" b="0" i="0" u="none" strike="noStrike" kern="1200" dirty="0">
                          <a:solidFill>
                            <a:schemeClr val="dk1"/>
                          </a:solidFill>
                          <a:effectLst/>
                          <a:latin typeface="Montserrat Medium" pitchFamily="2" charset="77"/>
                          <a:ea typeface="+mn-ea"/>
                          <a:cs typeface="+mn-cs"/>
                        </a:rPr>
                        <a:t>1-70%</a:t>
                      </a:r>
                      <a:endParaRPr lang="en-US" sz="950" b="0" i="0" dirty="0">
                        <a:latin typeface="Montserrat Medium" pitchFamily="2" charset="77"/>
                      </a:endParaRPr>
                    </a:p>
                  </a:txBody>
                  <a:tcPr anchor="ctr">
                    <a:solidFill>
                      <a:srgbClr val="C5CEE6">
                        <a:alpha val="50196"/>
                      </a:srgbClr>
                    </a:solidFill>
                  </a:tcPr>
                </a:tc>
                <a:tc>
                  <a:txBody>
                    <a:bodyPr/>
                    <a:lstStyle/>
                    <a:p>
                      <a:pPr algn="ctr"/>
                      <a:r>
                        <a:rPr lang="en-US" sz="950" b="0" i="0" dirty="0">
                          <a:latin typeface="Montserrat Medium" pitchFamily="2" charset="77"/>
                        </a:rPr>
                        <a:t>Oil</a:t>
                      </a:r>
                    </a:p>
                  </a:txBody>
                  <a:tcPr anchor="ctr">
                    <a:solidFill>
                      <a:srgbClr val="C5CEE6">
                        <a:alpha val="50196"/>
                      </a:srgbClr>
                    </a:solidFill>
                  </a:tcPr>
                </a:tc>
                <a:tc>
                  <a:txBody>
                    <a:bodyPr/>
                    <a:lstStyle/>
                    <a:p>
                      <a:r>
                        <a:rPr lang="en-US" sz="950" b="0" i="0" u="none" strike="noStrike" kern="1200" dirty="0">
                          <a:solidFill>
                            <a:schemeClr val="dk1"/>
                          </a:solidFill>
                          <a:effectLst/>
                          <a:latin typeface="Montserrat Medium" pitchFamily="2" charset="77"/>
                          <a:ea typeface="+mn-ea"/>
                          <a:cs typeface="+mn-cs"/>
                        </a:rPr>
                        <a:t>Suitable for use in different product forms: Emulsions, Anhydrous Formulations, Sticks and Powders. Can be used as the sole oil phase of an emulsion or in combination with other emollients. </a:t>
                      </a:r>
                    </a:p>
                  </a:txBody>
                  <a:tcPr anchor="ctr">
                    <a:solidFill>
                      <a:srgbClr val="C5CEE6">
                        <a:alpha val="50196"/>
                      </a:srgbClr>
                    </a:solidFill>
                  </a:tcPr>
                </a:tc>
                <a:extLst>
                  <a:ext uri="{0D108BD9-81ED-4DB2-BD59-A6C34878D82A}">
                    <a16:rowId xmlns:a16="http://schemas.microsoft.com/office/drawing/2014/main" val="1864542643"/>
                  </a:ext>
                </a:extLst>
              </a:tr>
              <a:tr h="760781">
                <a:tc>
                  <a:txBody>
                    <a:bodyPr/>
                    <a:lstStyle/>
                    <a:p>
                      <a:pPr algn="ctr"/>
                      <a:r>
                        <a:rPr lang="en-US" sz="1000" b="1" i="0" u="none" strike="noStrike" kern="1200" dirty="0" err="1">
                          <a:solidFill>
                            <a:schemeClr val="dk1"/>
                          </a:solidFill>
                          <a:effectLst/>
                          <a:latin typeface="Montserrat" pitchFamily="2" charset="77"/>
                          <a:ea typeface="+mn-ea"/>
                          <a:cs typeface="+mn-cs"/>
                        </a:rPr>
                        <a:t>Permethyl</a:t>
                      </a:r>
                      <a:r>
                        <a:rPr lang="en-US" sz="1000" b="1" i="0" u="none" strike="noStrike" kern="1200" baseline="30000" dirty="0">
                          <a:solidFill>
                            <a:schemeClr val="dk1"/>
                          </a:solidFill>
                          <a:effectLst/>
                          <a:latin typeface="Montserrat" pitchFamily="2" charset="77"/>
                          <a:ea typeface="+mn-ea"/>
                          <a:cs typeface="+mn-cs"/>
                        </a:rPr>
                        <a:t>®</a:t>
                      </a:r>
                      <a:r>
                        <a:rPr lang="en-US" sz="1000" b="1" i="0" u="none" strike="noStrike" kern="1200" dirty="0">
                          <a:solidFill>
                            <a:schemeClr val="dk1"/>
                          </a:solidFill>
                          <a:effectLst/>
                          <a:latin typeface="Montserrat" pitchFamily="2" charset="77"/>
                          <a:ea typeface="+mn-ea"/>
                          <a:cs typeface="+mn-cs"/>
                        </a:rPr>
                        <a:t> 99A</a:t>
                      </a:r>
                      <a:endParaRPr lang="en-US" sz="1000" b="1" i="0" dirty="0">
                        <a:latin typeface="Montserrat" pitchFamily="2" charset="77"/>
                      </a:endParaRPr>
                    </a:p>
                  </a:txBody>
                  <a:tcPr anchor="ctr">
                    <a:solidFill>
                      <a:srgbClr val="C5CEE6"/>
                    </a:solidFill>
                  </a:tcPr>
                </a:tc>
                <a:tc>
                  <a:txBody>
                    <a:bodyPr/>
                    <a:lstStyle/>
                    <a:p>
                      <a:pPr algn="l"/>
                      <a:r>
                        <a:rPr lang="en-US" sz="950" b="0" i="0" u="none" strike="noStrike" kern="1200" dirty="0">
                          <a:solidFill>
                            <a:schemeClr val="dk1"/>
                          </a:solidFill>
                          <a:effectLst/>
                          <a:latin typeface="Montserrat Medium" pitchFamily="2" charset="77"/>
                          <a:ea typeface="+mn-ea"/>
                          <a:cs typeface="+mn-cs"/>
                        </a:rPr>
                        <a:t>Emollient and film former that provides excellent solvency with a light feel</a:t>
                      </a:r>
                      <a:endParaRPr lang="en-US" sz="950" b="0" i="0" dirty="0">
                        <a:latin typeface="Montserrat Medium" pitchFamily="2" charset="77"/>
                      </a:endParaRPr>
                    </a:p>
                  </a:txBody>
                  <a:tcPr anchor="ctr">
                    <a:solidFill>
                      <a:srgbClr val="C5CEE6">
                        <a:alpha val="50196"/>
                      </a:srgbClr>
                    </a:solidFill>
                  </a:tcPr>
                </a:tc>
                <a:tc>
                  <a:txBody>
                    <a:bodyPr/>
                    <a:lstStyle/>
                    <a:p>
                      <a:pPr algn="l"/>
                      <a:r>
                        <a:rPr lang="en-US" sz="950" b="0" i="0" u="none" strike="noStrike" kern="1200" dirty="0" err="1">
                          <a:solidFill>
                            <a:schemeClr val="dk1"/>
                          </a:solidFill>
                          <a:effectLst/>
                          <a:latin typeface="Montserrat Medium" pitchFamily="2" charset="77"/>
                          <a:ea typeface="+mn-ea"/>
                          <a:cs typeface="+mn-cs"/>
                        </a:rPr>
                        <a:t>Isohexadecane</a:t>
                      </a:r>
                      <a:endParaRPr lang="en-US" sz="950" b="0" i="0" dirty="0">
                        <a:latin typeface="Montserrat Medium" pitchFamily="2" charset="77"/>
                      </a:endParaRPr>
                    </a:p>
                  </a:txBody>
                  <a:tcPr anchor="ctr">
                    <a:solidFill>
                      <a:srgbClr val="C5CEE6">
                        <a:alpha val="50196"/>
                      </a:srgbClr>
                    </a:solidFill>
                  </a:tcPr>
                </a:tc>
                <a:tc>
                  <a:txBody>
                    <a:bodyPr/>
                    <a:lstStyle/>
                    <a:p>
                      <a:pPr algn="ctr"/>
                      <a:r>
                        <a:rPr lang="en-US" sz="950" b="0" i="0" u="none" strike="noStrike" kern="1200" dirty="0">
                          <a:solidFill>
                            <a:schemeClr val="dk1"/>
                          </a:solidFill>
                          <a:effectLst/>
                          <a:latin typeface="Montserrat Medium" pitchFamily="2" charset="77"/>
                          <a:ea typeface="+mn-ea"/>
                          <a:cs typeface="+mn-cs"/>
                        </a:rPr>
                        <a:t>1-70%</a:t>
                      </a:r>
                      <a:endParaRPr lang="en-US" sz="950" b="0" i="0" dirty="0">
                        <a:latin typeface="Montserrat Medium" pitchFamily="2" charset="77"/>
                      </a:endParaRPr>
                    </a:p>
                  </a:txBody>
                  <a:tcPr anchor="ctr">
                    <a:solidFill>
                      <a:srgbClr val="C5CEE6">
                        <a:alpha val="50196"/>
                      </a:srgbClr>
                    </a:solidFill>
                  </a:tcPr>
                </a:tc>
                <a:tc>
                  <a:txBody>
                    <a:bodyPr/>
                    <a:lstStyle/>
                    <a:p>
                      <a:pPr algn="ctr"/>
                      <a:r>
                        <a:rPr lang="en-US" sz="950" b="0" i="0" dirty="0">
                          <a:latin typeface="Montserrat Medium" pitchFamily="2" charset="77"/>
                        </a:rPr>
                        <a:t>Oil</a:t>
                      </a:r>
                    </a:p>
                  </a:txBody>
                  <a:tcPr anchor="ctr">
                    <a:solidFill>
                      <a:srgbClr val="C5CEE6">
                        <a:alpha val="50196"/>
                      </a:srgbClr>
                    </a:solidFill>
                  </a:tcPr>
                </a:tc>
                <a:tc>
                  <a:txBody>
                    <a:bodyPr/>
                    <a:lstStyle/>
                    <a:p>
                      <a:pPr marL="0" marR="0" lvl="0" indent="0" algn="l" defTabSz="914398" rtl="0" eaLnBrk="1" fontAlgn="auto" latinLnBrk="0" hangingPunct="1">
                        <a:lnSpc>
                          <a:spcPct val="100000"/>
                        </a:lnSpc>
                        <a:spcBef>
                          <a:spcPts val="0"/>
                        </a:spcBef>
                        <a:spcAft>
                          <a:spcPts val="0"/>
                        </a:spcAft>
                        <a:buClrTx/>
                        <a:buSzTx/>
                        <a:buFontTx/>
                        <a:buNone/>
                        <a:tabLst/>
                        <a:defRPr/>
                      </a:pPr>
                      <a:r>
                        <a:rPr lang="en-US" sz="950" b="0" i="0" u="none" strike="noStrike" kern="1200" dirty="0">
                          <a:solidFill>
                            <a:schemeClr val="dk1"/>
                          </a:solidFill>
                          <a:effectLst/>
                          <a:latin typeface="Montserrat Medium" pitchFamily="2" charset="77"/>
                          <a:ea typeface="+mn-ea"/>
                          <a:cs typeface="+mn-cs"/>
                        </a:rPr>
                        <a:t>Suitable for use in different product forms: Emulsions, Anhydrous Formulations, Sticks and Powders. Can be used as the sole oil phase of an emulsion or in combination with other emollients. In pressed powder formulations, it can be incorporated as a binder.</a:t>
                      </a:r>
                    </a:p>
                  </a:txBody>
                  <a:tcPr anchor="ctr">
                    <a:solidFill>
                      <a:srgbClr val="C5CEE6">
                        <a:alpha val="50196"/>
                      </a:srgbClr>
                    </a:solidFill>
                  </a:tcPr>
                </a:tc>
                <a:extLst>
                  <a:ext uri="{0D108BD9-81ED-4DB2-BD59-A6C34878D82A}">
                    <a16:rowId xmlns:a16="http://schemas.microsoft.com/office/drawing/2014/main" val="3939954031"/>
                  </a:ext>
                </a:extLst>
              </a:tr>
              <a:tr h="1153038">
                <a:tc>
                  <a:txBody>
                    <a:bodyPr/>
                    <a:lstStyle/>
                    <a:p>
                      <a:pPr algn="ctr"/>
                      <a:r>
                        <a:rPr lang="en-US" sz="1000" b="1" i="0" u="none" strike="noStrike" kern="1200" dirty="0" err="1">
                          <a:solidFill>
                            <a:schemeClr val="dk1"/>
                          </a:solidFill>
                          <a:effectLst/>
                          <a:latin typeface="Montserrat" pitchFamily="2" charset="77"/>
                          <a:ea typeface="+mn-ea"/>
                          <a:cs typeface="+mn-cs"/>
                        </a:rPr>
                        <a:t>Permethyl</a:t>
                      </a:r>
                      <a:r>
                        <a:rPr lang="en-US" sz="1000" b="1" i="0" u="none" strike="noStrike" kern="1200" baseline="30000" dirty="0">
                          <a:solidFill>
                            <a:schemeClr val="dk1"/>
                          </a:solidFill>
                          <a:effectLst/>
                          <a:latin typeface="Montserrat" pitchFamily="2" charset="77"/>
                          <a:ea typeface="+mn-ea"/>
                          <a:cs typeface="+mn-cs"/>
                        </a:rPr>
                        <a:t>®</a:t>
                      </a:r>
                      <a:r>
                        <a:rPr lang="en-US" sz="1000" b="1" i="0" u="none" strike="noStrike" kern="1200" dirty="0">
                          <a:solidFill>
                            <a:schemeClr val="dk1"/>
                          </a:solidFill>
                          <a:effectLst/>
                          <a:latin typeface="Montserrat" pitchFamily="2" charset="77"/>
                          <a:ea typeface="+mn-ea"/>
                          <a:cs typeface="+mn-cs"/>
                        </a:rPr>
                        <a:t> 101A</a:t>
                      </a:r>
                      <a:endParaRPr lang="en-US" sz="1000" b="1" i="0" dirty="0">
                        <a:latin typeface="Montserrat" pitchFamily="2" charset="77"/>
                      </a:endParaRPr>
                    </a:p>
                  </a:txBody>
                  <a:tcPr anchor="ctr">
                    <a:solidFill>
                      <a:srgbClr val="C5CEE6"/>
                    </a:solidFill>
                  </a:tcPr>
                </a:tc>
                <a:tc>
                  <a:txBody>
                    <a:bodyPr/>
                    <a:lstStyle/>
                    <a:p>
                      <a:pPr algn="l"/>
                      <a:r>
                        <a:rPr lang="en-US" sz="950" b="0" i="0" u="none" strike="noStrike" kern="1200" dirty="0">
                          <a:solidFill>
                            <a:schemeClr val="dk1"/>
                          </a:solidFill>
                          <a:effectLst/>
                          <a:latin typeface="Montserrat Medium" pitchFamily="2" charset="77"/>
                          <a:ea typeface="+mn-ea"/>
                          <a:cs typeface="+mn-cs"/>
                        </a:rPr>
                        <a:t>Emollient and film former that enhances </a:t>
                      </a:r>
                      <a:r>
                        <a:rPr lang="en-US" sz="950" b="0" i="0" u="none" strike="noStrike" kern="1200" dirty="0" err="1">
                          <a:solidFill>
                            <a:schemeClr val="dk1"/>
                          </a:solidFill>
                          <a:effectLst/>
                          <a:latin typeface="Montserrat Medium" pitchFamily="2" charset="77"/>
                          <a:ea typeface="+mn-ea"/>
                          <a:cs typeface="+mn-cs"/>
                        </a:rPr>
                        <a:t>spreadability</a:t>
                      </a:r>
                      <a:r>
                        <a:rPr lang="en-US" sz="950" b="0" i="0" u="none" strike="noStrike" kern="1200" dirty="0">
                          <a:solidFill>
                            <a:schemeClr val="dk1"/>
                          </a:solidFill>
                          <a:effectLst/>
                          <a:latin typeface="Montserrat Medium" pitchFamily="2" charset="77"/>
                          <a:ea typeface="+mn-ea"/>
                          <a:cs typeface="+mn-cs"/>
                        </a:rPr>
                        <a:t> and moisturization</a:t>
                      </a:r>
                      <a:endParaRPr lang="en-US" sz="950" b="0" i="0" dirty="0">
                        <a:latin typeface="Montserrat Medium" pitchFamily="2" charset="77"/>
                      </a:endParaRPr>
                    </a:p>
                  </a:txBody>
                  <a:tcPr anchor="ctr">
                    <a:solidFill>
                      <a:srgbClr val="C5CEE6">
                        <a:alpha val="50196"/>
                      </a:srgbClr>
                    </a:solidFill>
                  </a:tcPr>
                </a:tc>
                <a:tc>
                  <a:txBody>
                    <a:bodyPr/>
                    <a:lstStyle/>
                    <a:p>
                      <a:pPr algn="l"/>
                      <a:r>
                        <a:rPr lang="en-US" sz="950" b="0" i="0" u="none" strike="noStrike" kern="1200" dirty="0" err="1">
                          <a:solidFill>
                            <a:schemeClr val="dk1"/>
                          </a:solidFill>
                          <a:effectLst/>
                          <a:latin typeface="Montserrat Medium" pitchFamily="2" charset="77"/>
                          <a:ea typeface="+mn-ea"/>
                          <a:cs typeface="+mn-cs"/>
                        </a:rPr>
                        <a:t>Isohexadecane</a:t>
                      </a:r>
                      <a:endParaRPr lang="en-US" sz="950" b="0" i="0" dirty="0">
                        <a:latin typeface="Montserrat Medium" pitchFamily="2" charset="77"/>
                      </a:endParaRPr>
                    </a:p>
                  </a:txBody>
                  <a:tcPr anchor="ctr">
                    <a:solidFill>
                      <a:srgbClr val="C5CEE6">
                        <a:alpha val="50196"/>
                      </a:srgbClr>
                    </a:solidFill>
                  </a:tcPr>
                </a:tc>
                <a:tc>
                  <a:txBody>
                    <a:bodyPr/>
                    <a:lstStyle/>
                    <a:p>
                      <a:pPr algn="ctr"/>
                      <a:r>
                        <a:rPr lang="en-US" sz="950" b="0" i="0" u="none" strike="noStrike" kern="1200" dirty="0">
                          <a:solidFill>
                            <a:schemeClr val="dk1"/>
                          </a:solidFill>
                          <a:effectLst/>
                          <a:latin typeface="Montserrat Medium" pitchFamily="2" charset="77"/>
                          <a:ea typeface="+mn-ea"/>
                          <a:cs typeface="+mn-cs"/>
                        </a:rPr>
                        <a:t>1-70%</a:t>
                      </a:r>
                      <a:endParaRPr lang="en-US" sz="950" b="0" i="0" dirty="0">
                        <a:latin typeface="Montserrat Medium" pitchFamily="2" charset="77"/>
                      </a:endParaRPr>
                    </a:p>
                  </a:txBody>
                  <a:tcPr anchor="ctr">
                    <a:solidFill>
                      <a:srgbClr val="C5CEE6">
                        <a:alpha val="50196"/>
                      </a:srgbClr>
                    </a:solidFill>
                  </a:tcPr>
                </a:tc>
                <a:tc>
                  <a:txBody>
                    <a:bodyPr/>
                    <a:lstStyle/>
                    <a:p>
                      <a:pPr algn="ctr"/>
                      <a:r>
                        <a:rPr lang="en-US" sz="950" b="0" i="0" dirty="0">
                          <a:latin typeface="Montserrat Medium" pitchFamily="2" charset="77"/>
                        </a:rPr>
                        <a:t>Oil</a:t>
                      </a:r>
                    </a:p>
                  </a:txBody>
                  <a:tcPr anchor="ctr">
                    <a:solidFill>
                      <a:srgbClr val="C5CEE6">
                        <a:alpha val="50196"/>
                      </a:srgbClr>
                    </a:solidFill>
                  </a:tcPr>
                </a:tc>
                <a:tc>
                  <a:txBody>
                    <a:bodyPr/>
                    <a:lstStyle/>
                    <a:p>
                      <a:pPr marL="0" marR="0" lvl="0" indent="0" algn="l" defTabSz="914398" rtl="0" eaLnBrk="1" fontAlgn="auto" latinLnBrk="0" hangingPunct="1">
                        <a:lnSpc>
                          <a:spcPct val="100000"/>
                        </a:lnSpc>
                        <a:spcBef>
                          <a:spcPts val="0"/>
                        </a:spcBef>
                        <a:spcAft>
                          <a:spcPts val="0"/>
                        </a:spcAft>
                        <a:buClrTx/>
                        <a:buSzTx/>
                        <a:buFontTx/>
                        <a:buNone/>
                        <a:tabLst/>
                        <a:defRPr/>
                      </a:pPr>
                      <a:r>
                        <a:rPr lang="en-US" sz="950" b="0" i="0" u="none" strike="noStrike" kern="1200" dirty="0">
                          <a:solidFill>
                            <a:schemeClr val="dk1"/>
                          </a:solidFill>
                          <a:effectLst/>
                          <a:latin typeface="Montserrat Medium" pitchFamily="2" charset="77"/>
                          <a:ea typeface="+mn-ea"/>
                          <a:cs typeface="+mn-cs"/>
                        </a:rPr>
                        <a:t>Suitable for use in different product forms: Emulsions, Anhydrous Formulations, Sticks and Powders. Can be used as the sole oil phase of an emulsion or in combination with other emollients. In pressed powder formulations, it can be incorporated as a binder.</a:t>
                      </a:r>
                    </a:p>
                  </a:txBody>
                  <a:tcPr anchor="ctr">
                    <a:solidFill>
                      <a:srgbClr val="C5CEE6">
                        <a:alpha val="50196"/>
                      </a:srgbClr>
                    </a:solidFill>
                  </a:tcPr>
                </a:tc>
                <a:extLst>
                  <a:ext uri="{0D108BD9-81ED-4DB2-BD59-A6C34878D82A}">
                    <a16:rowId xmlns:a16="http://schemas.microsoft.com/office/drawing/2014/main" val="4046207402"/>
                  </a:ext>
                </a:extLst>
              </a:tr>
              <a:tr h="697891">
                <a:tc>
                  <a:txBody>
                    <a:bodyPr/>
                    <a:lstStyle/>
                    <a:p>
                      <a:pPr algn="ctr"/>
                      <a:r>
                        <a:rPr lang="en-US" sz="1000" b="1" i="0" u="none" strike="noStrike" kern="1200" dirty="0" err="1">
                          <a:solidFill>
                            <a:schemeClr val="dk1"/>
                          </a:solidFill>
                          <a:effectLst/>
                          <a:latin typeface="Montserrat" pitchFamily="2" charset="77"/>
                          <a:ea typeface="+mn-ea"/>
                          <a:cs typeface="+mn-cs"/>
                        </a:rPr>
                        <a:t>Permethyl</a:t>
                      </a:r>
                      <a:r>
                        <a:rPr lang="en-US" sz="1000" b="1" i="0" u="none" strike="noStrike" kern="1200" baseline="30000" dirty="0">
                          <a:solidFill>
                            <a:schemeClr val="dk1"/>
                          </a:solidFill>
                          <a:effectLst/>
                          <a:latin typeface="Montserrat" pitchFamily="2" charset="77"/>
                          <a:ea typeface="+mn-ea"/>
                          <a:cs typeface="+mn-cs"/>
                        </a:rPr>
                        <a:t>®</a:t>
                      </a:r>
                      <a:r>
                        <a:rPr lang="en-US" sz="1000" b="1" i="0" u="none" strike="noStrike" kern="1200" dirty="0">
                          <a:solidFill>
                            <a:schemeClr val="dk1"/>
                          </a:solidFill>
                          <a:effectLst/>
                          <a:latin typeface="Montserrat" pitchFamily="2" charset="77"/>
                          <a:ea typeface="+mn-ea"/>
                          <a:cs typeface="+mn-cs"/>
                        </a:rPr>
                        <a:t> 102A</a:t>
                      </a:r>
                      <a:endParaRPr lang="en-US" sz="1000" b="1" i="0" dirty="0">
                        <a:latin typeface="Montserrat" pitchFamily="2" charset="77"/>
                      </a:endParaRPr>
                    </a:p>
                  </a:txBody>
                  <a:tcPr anchor="ctr">
                    <a:solidFill>
                      <a:srgbClr val="C5CEE6"/>
                    </a:solidFill>
                  </a:tcPr>
                </a:tc>
                <a:tc>
                  <a:txBody>
                    <a:bodyPr/>
                    <a:lstStyle/>
                    <a:p>
                      <a:pPr algn="l"/>
                      <a:r>
                        <a:rPr lang="en-US" sz="950" b="0" i="0" u="none" strike="noStrike" kern="1200" dirty="0">
                          <a:solidFill>
                            <a:schemeClr val="dk1"/>
                          </a:solidFill>
                          <a:effectLst/>
                          <a:latin typeface="Montserrat Medium" pitchFamily="2" charset="77"/>
                          <a:ea typeface="+mn-ea"/>
                          <a:cs typeface="+mn-cs"/>
                        </a:rPr>
                        <a:t>Emollient and film former that provides high sheen and luster without oil</a:t>
                      </a:r>
                      <a:endParaRPr lang="en-US" sz="950" b="0" i="0" dirty="0">
                        <a:latin typeface="Montserrat Medium" pitchFamily="2" charset="77"/>
                      </a:endParaRPr>
                    </a:p>
                  </a:txBody>
                  <a:tcPr anchor="ctr">
                    <a:solidFill>
                      <a:srgbClr val="C5CEE6">
                        <a:alpha val="50196"/>
                      </a:srgbClr>
                    </a:solidFill>
                  </a:tcPr>
                </a:tc>
                <a:tc>
                  <a:txBody>
                    <a:bodyPr/>
                    <a:lstStyle/>
                    <a:p>
                      <a:pPr algn="l"/>
                      <a:r>
                        <a:rPr lang="en-US" sz="950" b="0" i="0" u="none" strike="noStrike" kern="1200" dirty="0" err="1">
                          <a:solidFill>
                            <a:schemeClr val="dk1"/>
                          </a:solidFill>
                          <a:effectLst/>
                          <a:latin typeface="Montserrat Medium" pitchFamily="2" charset="77"/>
                          <a:ea typeface="+mn-ea"/>
                          <a:cs typeface="+mn-cs"/>
                        </a:rPr>
                        <a:t>Isoeicosane</a:t>
                      </a:r>
                      <a:endParaRPr lang="en-US" sz="950" b="0" i="0" dirty="0">
                        <a:latin typeface="Montserrat Medium" pitchFamily="2" charset="77"/>
                      </a:endParaRPr>
                    </a:p>
                  </a:txBody>
                  <a:tcPr anchor="ctr">
                    <a:solidFill>
                      <a:srgbClr val="C5CEE6">
                        <a:alpha val="50196"/>
                      </a:srgbClr>
                    </a:solidFill>
                  </a:tcPr>
                </a:tc>
                <a:tc>
                  <a:txBody>
                    <a:bodyPr/>
                    <a:lstStyle/>
                    <a:p>
                      <a:pPr algn="ctr"/>
                      <a:r>
                        <a:rPr lang="en-US" sz="950" b="0" i="0" u="none" strike="noStrike" kern="1200" dirty="0">
                          <a:solidFill>
                            <a:schemeClr val="dk1"/>
                          </a:solidFill>
                          <a:effectLst/>
                          <a:latin typeface="Montserrat Medium" pitchFamily="2" charset="77"/>
                          <a:ea typeface="+mn-ea"/>
                          <a:cs typeface="+mn-cs"/>
                        </a:rPr>
                        <a:t>1-70%</a:t>
                      </a:r>
                      <a:endParaRPr lang="en-US" sz="950" b="0" i="0" dirty="0">
                        <a:latin typeface="Montserrat Medium" pitchFamily="2" charset="77"/>
                      </a:endParaRPr>
                    </a:p>
                  </a:txBody>
                  <a:tcPr anchor="ctr">
                    <a:solidFill>
                      <a:srgbClr val="C5CEE6">
                        <a:alpha val="50196"/>
                      </a:srgbClr>
                    </a:solidFill>
                  </a:tcPr>
                </a:tc>
                <a:tc>
                  <a:txBody>
                    <a:bodyPr/>
                    <a:lstStyle/>
                    <a:p>
                      <a:pPr algn="ctr"/>
                      <a:r>
                        <a:rPr lang="en-US" sz="950" b="0" i="0" dirty="0">
                          <a:latin typeface="Montserrat Medium" pitchFamily="2" charset="77"/>
                        </a:rPr>
                        <a:t>Oil</a:t>
                      </a:r>
                    </a:p>
                  </a:txBody>
                  <a:tcPr anchor="ctr">
                    <a:solidFill>
                      <a:srgbClr val="C5CEE6">
                        <a:alpha val="50196"/>
                      </a:srgbClr>
                    </a:solidFill>
                  </a:tcPr>
                </a:tc>
                <a:tc>
                  <a:txBody>
                    <a:bodyPr/>
                    <a:lstStyle/>
                    <a:p>
                      <a:pPr marL="0" marR="0" lvl="0" indent="0" algn="l" defTabSz="914398" rtl="0" eaLnBrk="1" fontAlgn="auto" latinLnBrk="0" hangingPunct="1">
                        <a:lnSpc>
                          <a:spcPct val="100000"/>
                        </a:lnSpc>
                        <a:spcBef>
                          <a:spcPts val="0"/>
                        </a:spcBef>
                        <a:spcAft>
                          <a:spcPts val="0"/>
                        </a:spcAft>
                        <a:buClrTx/>
                        <a:buSzTx/>
                        <a:buFontTx/>
                        <a:buNone/>
                        <a:tabLst/>
                        <a:defRPr/>
                      </a:pPr>
                      <a:r>
                        <a:rPr lang="en-US" sz="950" b="0" i="0" u="none" strike="noStrike" kern="1200" dirty="0">
                          <a:solidFill>
                            <a:schemeClr val="dk1"/>
                          </a:solidFill>
                          <a:effectLst/>
                          <a:latin typeface="Montserrat Medium" pitchFamily="2" charset="77"/>
                          <a:ea typeface="+mn-ea"/>
                          <a:cs typeface="+mn-cs"/>
                        </a:rPr>
                        <a:t>Suitable for use in different product forms: Emulsions, Anhydrous Formulations, Sticks and Powders. Can be used as the sole oil phase of an emulsion or in combination with other emollients. In pressed powder formulations, it can be incorporated as a binder.</a:t>
                      </a:r>
                    </a:p>
                  </a:txBody>
                  <a:tcPr anchor="ctr">
                    <a:solidFill>
                      <a:srgbClr val="C5CEE6">
                        <a:alpha val="50196"/>
                      </a:srgbClr>
                    </a:solidFill>
                  </a:tcPr>
                </a:tc>
                <a:extLst>
                  <a:ext uri="{0D108BD9-81ED-4DB2-BD59-A6C34878D82A}">
                    <a16:rowId xmlns:a16="http://schemas.microsoft.com/office/drawing/2014/main" val="344812744"/>
                  </a:ext>
                </a:extLst>
              </a:tr>
              <a:tr h="697891">
                <a:tc>
                  <a:txBody>
                    <a:bodyPr/>
                    <a:lstStyle/>
                    <a:p>
                      <a:pPr algn="ctr"/>
                      <a:r>
                        <a:rPr lang="en-US" sz="1000" b="1" i="0" u="none" strike="noStrike" kern="1200" dirty="0" err="1">
                          <a:solidFill>
                            <a:schemeClr val="dk1"/>
                          </a:solidFill>
                          <a:effectLst/>
                          <a:latin typeface="Montserrat" pitchFamily="2" charset="77"/>
                          <a:ea typeface="+mn-ea"/>
                          <a:cs typeface="+mn-cs"/>
                        </a:rPr>
                        <a:t>SiClone</a:t>
                      </a:r>
                      <a:r>
                        <a:rPr lang="en-US" sz="1000" b="1" i="0" u="none" strike="noStrike" kern="1200" baseline="30000" dirty="0">
                          <a:solidFill>
                            <a:schemeClr val="dk1"/>
                          </a:solidFill>
                          <a:effectLst/>
                          <a:latin typeface="Montserrat" pitchFamily="2" charset="77"/>
                          <a:ea typeface="+mn-ea"/>
                          <a:cs typeface="+mn-cs"/>
                        </a:rPr>
                        <a:t>®</a:t>
                      </a:r>
                      <a:r>
                        <a:rPr lang="en-US" sz="1000" b="1" i="0" u="none" strike="noStrike" kern="1200" dirty="0">
                          <a:solidFill>
                            <a:schemeClr val="dk1"/>
                          </a:solidFill>
                          <a:effectLst/>
                          <a:latin typeface="Montserrat" pitchFamily="2" charset="77"/>
                          <a:ea typeface="+mn-ea"/>
                          <a:cs typeface="+mn-cs"/>
                        </a:rPr>
                        <a:t> SR-5</a:t>
                      </a:r>
                      <a:endParaRPr lang="en-US" sz="1000" b="1" i="0" dirty="0">
                        <a:latin typeface="Montserrat" pitchFamily="2" charset="77"/>
                      </a:endParaRPr>
                    </a:p>
                  </a:txBody>
                  <a:tcPr anchor="ctr">
                    <a:solidFill>
                      <a:srgbClr val="C5CEE6"/>
                    </a:solidFill>
                  </a:tcPr>
                </a:tc>
                <a:tc>
                  <a:txBody>
                    <a:bodyPr/>
                    <a:lstStyle/>
                    <a:p>
                      <a:pPr algn="l"/>
                      <a:r>
                        <a:rPr lang="en-US" sz="950" b="0" i="0" u="none" strike="noStrike" kern="1200" dirty="0">
                          <a:solidFill>
                            <a:schemeClr val="dk1"/>
                          </a:solidFill>
                          <a:effectLst/>
                          <a:latin typeface="Montserrat Medium" pitchFamily="2" charset="77"/>
                          <a:ea typeface="+mn-ea"/>
                          <a:cs typeface="+mn-cs"/>
                        </a:rPr>
                        <a:t>Hydrocarbon based Silicone replacement</a:t>
                      </a:r>
                      <a:endParaRPr lang="en-US" sz="950" b="0" i="0" dirty="0">
                        <a:latin typeface="Montserrat Medium" pitchFamily="2" charset="77"/>
                      </a:endParaRPr>
                    </a:p>
                  </a:txBody>
                  <a:tcPr anchor="ctr">
                    <a:solidFill>
                      <a:srgbClr val="C5CEE6">
                        <a:alpha val="50196"/>
                      </a:srgbClr>
                    </a:solidFill>
                  </a:tcPr>
                </a:tc>
                <a:tc>
                  <a:txBody>
                    <a:bodyPr/>
                    <a:lstStyle/>
                    <a:p>
                      <a:pPr algn="l"/>
                      <a:r>
                        <a:rPr lang="en-US" sz="950" b="0" i="0" u="none" strike="noStrike" kern="1200" dirty="0" err="1">
                          <a:solidFill>
                            <a:schemeClr val="dk1"/>
                          </a:solidFill>
                          <a:effectLst/>
                          <a:latin typeface="Montserrat Medium" pitchFamily="2" charset="77"/>
                          <a:ea typeface="+mn-ea"/>
                          <a:cs typeface="+mn-cs"/>
                        </a:rPr>
                        <a:t>Isohexadecane</a:t>
                      </a:r>
                      <a:r>
                        <a:rPr lang="en-US" sz="950" b="0" i="0" u="none" strike="noStrike" kern="1200" dirty="0">
                          <a:solidFill>
                            <a:schemeClr val="dk1"/>
                          </a:solidFill>
                          <a:effectLst/>
                          <a:latin typeface="Montserrat Medium" pitchFamily="2" charset="77"/>
                          <a:ea typeface="+mn-ea"/>
                          <a:cs typeface="+mn-cs"/>
                        </a:rPr>
                        <a:t> (and) </a:t>
                      </a:r>
                      <a:r>
                        <a:rPr lang="en-US" sz="950" b="0" i="0" u="none" strike="noStrike" kern="1200" dirty="0" err="1">
                          <a:solidFill>
                            <a:schemeClr val="dk1"/>
                          </a:solidFill>
                          <a:effectLst/>
                          <a:latin typeface="Montserrat Medium" pitchFamily="2" charset="77"/>
                          <a:ea typeface="+mn-ea"/>
                          <a:cs typeface="+mn-cs"/>
                        </a:rPr>
                        <a:t>Isododecane</a:t>
                      </a:r>
                      <a:r>
                        <a:rPr lang="en-US" sz="950" b="0" i="0" u="none" strike="noStrike" kern="1200" dirty="0">
                          <a:solidFill>
                            <a:schemeClr val="dk1"/>
                          </a:solidFill>
                          <a:effectLst/>
                          <a:latin typeface="Montserrat Medium" pitchFamily="2" charset="77"/>
                          <a:ea typeface="+mn-ea"/>
                          <a:cs typeface="+mn-cs"/>
                        </a:rPr>
                        <a:t> (and) C13-15 Alkane</a:t>
                      </a:r>
                      <a:endParaRPr lang="en-US" sz="950" b="0" i="0" dirty="0">
                        <a:latin typeface="Montserrat Medium" pitchFamily="2" charset="77"/>
                      </a:endParaRPr>
                    </a:p>
                  </a:txBody>
                  <a:tcPr anchor="ctr">
                    <a:solidFill>
                      <a:srgbClr val="C5CEE6">
                        <a:alpha val="50196"/>
                      </a:srgbClr>
                    </a:solidFill>
                  </a:tcPr>
                </a:tc>
                <a:tc>
                  <a:txBody>
                    <a:bodyPr/>
                    <a:lstStyle/>
                    <a:p>
                      <a:pPr marL="0" marR="0" lvl="0" indent="0" algn="ctr" defTabSz="914398" rtl="0" eaLnBrk="1" fontAlgn="auto" latinLnBrk="0" hangingPunct="1">
                        <a:lnSpc>
                          <a:spcPct val="100000"/>
                        </a:lnSpc>
                        <a:spcBef>
                          <a:spcPts val="0"/>
                        </a:spcBef>
                        <a:spcAft>
                          <a:spcPts val="0"/>
                        </a:spcAft>
                        <a:buClrTx/>
                        <a:buSzTx/>
                        <a:buFontTx/>
                        <a:buNone/>
                        <a:tabLst/>
                        <a:defRPr/>
                      </a:pPr>
                      <a:r>
                        <a:rPr lang="en-US" sz="950" b="0" i="0" u="none" strike="noStrike" kern="1200" dirty="0">
                          <a:solidFill>
                            <a:schemeClr val="dk1"/>
                          </a:solidFill>
                          <a:effectLst/>
                          <a:latin typeface="Montserrat Medium" pitchFamily="2" charset="77"/>
                          <a:ea typeface="+mn-ea"/>
                          <a:cs typeface="+mn-cs"/>
                        </a:rPr>
                        <a:t>1-70%</a:t>
                      </a:r>
                      <a:endParaRPr lang="en-US" sz="950" b="0" i="0" dirty="0">
                        <a:latin typeface="Montserrat Medium" pitchFamily="2" charset="77"/>
                      </a:endParaRPr>
                    </a:p>
                  </a:txBody>
                  <a:tcPr anchor="ctr">
                    <a:solidFill>
                      <a:srgbClr val="C5CEE6">
                        <a:alpha val="50196"/>
                      </a:srgbClr>
                    </a:solidFill>
                  </a:tcPr>
                </a:tc>
                <a:tc>
                  <a:txBody>
                    <a:bodyPr/>
                    <a:lstStyle/>
                    <a:p>
                      <a:pPr algn="ctr"/>
                      <a:r>
                        <a:rPr lang="en-US" sz="950" b="0" i="0" dirty="0">
                          <a:latin typeface="Montserrat Medium" pitchFamily="2" charset="77"/>
                        </a:rPr>
                        <a:t>Oil</a:t>
                      </a:r>
                    </a:p>
                  </a:txBody>
                  <a:tcPr anchor="ctr">
                    <a:solidFill>
                      <a:srgbClr val="C5CEE6">
                        <a:alpha val="50196"/>
                      </a:srgbClr>
                    </a:solidFill>
                  </a:tcPr>
                </a:tc>
                <a:tc>
                  <a:txBody>
                    <a:bodyPr/>
                    <a:lstStyle/>
                    <a:p>
                      <a:r>
                        <a:rPr lang="en-US" sz="950" b="0" i="0" u="none" strike="noStrike" kern="1200" dirty="0">
                          <a:solidFill>
                            <a:schemeClr val="dk1"/>
                          </a:solidFill>
                          <a:effectLst/>
                          <a:latin typeface="Montserrat Medium" pitchFamily="2" charset="77"/>
                          <a:ea typeface="+mn-ea"/>
                          <a:cs typeface="+mn-cs"/>
                        </a:rPr>
                        <a:t>Suitable for use in anhydrous formulations. . In pressed powder formulations, it can be incorporated as a binder. Can be used as the sole oil phase of an emulsion or in combination with other emollients. </a:t>
                      </a:r>
                    </a:p>
                  </a:txBody>
                  <a:tcPr anchor="ctr">
                    <a:solidFill>
                      <a:srgbClr val="C5CEE6">
                        <a:alpha val="50196"/>
                      </a:srgbClr>
                    </a:solidFill>
                  </a:tcPr>
                </a:tc>
                <a:extLst>
                  <a:ext uri="{0D108BD9-81ED-4DB2-BD59-A6C34878D82A}">
                    <a16:rowId xmlns:a16="http://schemas.microsoft.com/office/drawing/2014/main" val="2995557506"/>
                  </a:ext>
                </a:extLst>
              </a:tr>
            </a:tbl>
          </a:graphicData>
        </a:graphic>
      </p:graphicFrame>
      <p:grpSp>
        <p:nvGrpSpPr>
          <p:cNvPr id="6" name="Group 5">
            <a:extLst>
              <a:ext uri="{FF2B5EF4-FFF2-40B4-BE49-F238E27FC236}">
                <a16:creationId xmlns:a16="http://schemas.microsoft.com/office/drawing/2014/main" id="{B1FAA371-3695-0821-35A6-00D33C52B5E2}"/>
              </a:ext>
            </a:extLst>
          </p:cNvPr>
          <p:cNvGrpSpPr/>
          <p:nvPr/>
        </p:nvGrpSpPr>
        <p:grpSpPr>
          <a:xfrm>
            <a:off x="112424" y="2523829"/>
            <a:ext cx="398065" cy="1810343"/>
            <a:chOff x="143954" y="2514663"/>
            <a:chExt cx="398065" cy="1810343"/>
          </a:xfrm>
        </p:grpSpPr>
        <p:sp>
          <p:nvSpPr>
            <p:cNvPr id="2" name="Rounded Rectangle 1">
              <a:extLst>
                <a:ext uri="{FF2B5EF4-FFF2-40B4-BE49-F238E27FC236}">
                  <a16:creationId xmlns:a16="http://schemas.microsoft.com/office/drawing/2014/main" id="{1AB21265-7D48-D049-423A-918D82A6FBD5}"/>
                </a:ext>
              </a:extLst>
            </p:cNvPr>
            <p:cNvSpPr/>
            <p:nvPr/>
          </p:nvSpPr>
          <p:spPr>
            <a:xfrm rot="16200000">
              <a:off x="-552287" y="3230700"/>
              <a:ext cx="1790547" cy="398065"/>
            </a:xfrm>
            <a:prstGeom prst="roundRect">
              <a:avLst>
                <a:gd name="adj" fmla="val 50000"/>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135B18B-872C-FC96-C1B4-D2F23C3DF64E}"/>
                </a:ext>
              </a:extLst>
            </p:cNvPr>
            <p:cNvSpPr txBox="1"/>
            <p:nvPr/>
          </p:nvSpPr>
          <p:spPr>
            <a:xfrm rot="16200000">
              <a:off x="-556213" y="3248353"/>
              <a:ext cx="1790545" cy="323165"/>
            </a:xfrm>
            <a:prstGeom prst="rect">
              <a:avLst/>
            </a:prstGeom>
            <a:noFill/>
          </p:spPr>
          <p:txBody>
            <a:bodyPr wrap="square" rtlCol="0">
              <a:spAutoFit/>
            </a:bodyPr>
            <a:lstStyle/>
            <a:p>
              <a:pPr algn="ctr"/>
              <a:r>
                <a:rPr lang="en-US" sz="1500" b="1" dirty="0">
                  <a:latin typeface="Montserrat" pitchFamily="2" charset="77"/>
                </a:rPr>
                <a:t>EMOLLIENTS</a:t>
              </a:r>
            </a:p>
          </p:txBody>
        </p:sp>
      </p:grpSp>
    </p:spTree>
    <p:extLst>
      <p:ext uri="{BB962C8B-B14F-4D97-AF65-F5344CB8AC3E}">
        <p14:creationId xmlns:p14="http://schemas.microsoft.com/office/powerpoint/2010/main" val="32764342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82E23AB-9E62-A616-3498-DA0F1888953B}"/>
              </a:ext>
            </a:extLst>
          </p:cNvPr>
          <p:cNvPicPr>
            <a:picLocks noChangeAspect="1"/>
          </p:cNvPicPr>
          <p:nvPr/>
        </p:nvPicPr>
        <p:blipFill>
          <a:blip r:embed="rId2"/>
          <a:stretch>
            <a:fillRect/>
          </a:stretch>
        </p:blipFill>
        <p:spPr>
          <a:xfrm>
            <a:off x="645867" y="110399"/>
            <a:ext cx="11368656" cy="398888"/>
          </a:xfrm>
          <a:prstGeom prst="rect">
            <a:avLst/>
          </a:prstGeom>
        </p:spPr>
      </p:pic>
      <p:graphicFrame>
        <p:nvGraphicFramePr>
          <p:cNvPr id="4" name="Table 3">
            <a:extLst>
              <a:ext uri="{FF2B5EF4-FFF2-40B4-BE49-F238E27FC236}">
                <a16:creationId xmlns:a16="http://schemas.microsoft.com/office/drawing/2014/main" id="{55EA9944-CEF0-CB4F-045F-B0FF05A7E561}"/>
              </a:ext>
            </a:extLst>
          </p:cNvPr>
          <p:cNvGraphicFramePr>
            <a:graphicFrameLocks noGrp="1"/>
          </p:cNvGraphicFramePr>
          <p:nvPr>
            <p:extLst>
              <p:ext uri="{D42A27DB-BD31-4B8C-83A1-F6EECF244321}">
                <p14:modId xmlns:p14="http://schemas.microsoft.com/office/powerpoint/2010/main" val="1494968878"/>
              </p:ext>
            </p:extLst>
          </p:nvPr>
        </p:nvGraphicFramePr>
        <p:xfrm>
          <a:off x="644769" y="110399"/>
          <a:ext cx="11369754" cy="6574180"/>
        </p:xfrm>
        <a:graphic>
          <a:graphicData uri="http://schemas.openxmlformats.org/drawingml/2006/table">
            <a:tbl>
              <a:tblPr firstRow="1" bandRow="1">
                <a:tableStyleId>{5C22544A-7EE6-4342-B048-85BDC9FD1C3A}</a:tableStyleId>
              </a:tblPr>
              <a:tblGrid>
                <a:gridCol w="1226072">
                  <a:extLst>
                    <a:ext uri="{9D8B030D-6E8A-4147-A177-3AD203B41FA5}">
                      <a16:colId xmlns:a16="http://schemas.microsoft.com/office/drawing/2014/main" val="2241483795"/>
                    </a:ext>
                  </a:extLst>
                </a:gridCol>
                <a:gridCol w="2659118">
                  <a:extLst>
                    <a:ext uri="{9D8B030D-6E8A-4147-A177-3AD203B41FA5}">
                      <a16:colId xmlns:a16="http://schemas.microsoft.com/office/drawing/2014/main" val="1281118667"/>
                    </a:ext>
                  </a:extLst>
                </a:gridCol>
                <a:gridCol w="1471448">
                  <a:extLst>
                    <a:ext uri="{9D8B030D-6E8A-4147-A177-3AD203B41FA5}">
                      <a16:colId xmlns:a16="http://schemas.microsoft.com/office/drawing/2014/main" val="3121110602"/>
                    </a:ext>
                  </a:extLst>
                </a:gridCol>
                <a:gridCol w="683172">
                  <a:extLst>
                    <a:ext uri="{9D8B030D-6E8A-4147-A177-3AD203B41FA5}">
                      <a16:colId xmlns:a16="http://schemas.microsoft.com/office/drawing/2014/main" val="3505292543"/>
                    </a:ext>
                  </a:extLst>
                </a:gridCol>
                <a:gridCol w="1313793">
                  <a:extLst>
                    <a:ext uri="{9D8B030D-6E8A-4147-A177-3AD203B41FA5}">
                      <a16:colId xmlns:a16="http://schemas.microsoft.com/office/drawing/2014/main" val="143245311"/>
                    </a:ext>
                  </a:extLst>
                </a:gridCol>
                <a:gridCol w="4016151">
                  <a:extLst>
                    <a:ext uri="{9D8B030D-6E8A-4147-A177-3AD203B41FA5}">
                      <a16:colId xmlns:a16="http://schemas.microsoft.com/office/drawing/2014/main" val="814755008"/>
                    </a:ext>
                  </a:extLst>
                </a:gridCol>
              </a:tblGrid>
              <a:tr h="433713">
                <a:tc>
                  <a:txBody>
                    <a:bodyPr/>
                    <a:lstStyle/>
                    <a:p>
                      <a:pPr algn="ctr"/>
                      <a:r>
                        <a:rPr lang="en-US" sz="1000" b="1" i="0" dirty="0">
                          <a:latin typeface="Montserrat" pitchFamily="2" charset="77"/>
                        </a:rPr>
                        <a:t>INGREDIENT</a:t>
                      </a:r>
                    </a:p>
                  </a:txBody>
                  <a:tcPr anchor="ctr">
                    <a:noFill/>
                  </a:tcPr>
                </a:tc>
                <a:tc>
                  <a:txBody>
                    <a:bodyPr/>
                    <a:lstStyle/>
                    <a:p>
                      <a:pPr algn="ctr"/>
                      <a:r>
                        <a:rPr lang="en-US" sz="1000" b="1" i="0">
                          <a:latin typeface="Montserrat" pitchFamily="2" charset="77"/>
                        </a:rPr>
                        <a:t>DESCRIPTION</a:t>
                      </a:r>
                      <a:endParaRPr lang="en-US" sz="1000" b="1" i="0" dirty="0">
                        <a:latin typeface="Montserrat" pitchFamily="2" charset="77"/>
                      </a:endParaRPr>
                    </a:p>
                  </a:txBody>
                  <a:tcPr anchor="ctr">
                    <a:noFill/>
                  </a:tcPr>
                </a:tc>
                <a:tc>
                  <a:txBody>
                    <a:bodyPr/>
                    <a:lstStyle/>
                    <a:p>
                      <a:pPr algn="ctr"/>
                      <a:r>
                        <a:rPr lang="en-US" sz="1000" b="1" i="0">
                          <a:latin typeface="Montserrat" pitchFamily="2" charset="77"/>
                        </a:rPr>
                        <a:t>INCI</a:t>
                      </a:r>
                      <a:endParaRPr lang="en-US" sz="1000" b="1" i="0" dirty="0">
                        <a:latin typeface="Montserrat" pitchFamily="2" charset="77"/>
                      </a:endParaRPr>
                    </a:p>
                  </a:txBody>
                  <a:tcPr anchor="ctr">
                    <a:noFill/>
                  </a:tcPr>
                </a:tc>
                <a:tc>
                  <a:txBody>
                    <a:bodyPr/>
                    <a:lstStyle/>
                    <a:p>
                      <a:pPr algn="ctr"/>
                      <a:r>
                        <a:rPr lang="en-US" sz="1000" b="1" i="0">
                          <a:latin typeface="Montserrat" pitchFamily="2" charset="77"/>
                        </a:rPr>
                        <a:t>USE LEVEL</a:t>
                      </a:r>
                      <a:endParaRPr lang="en-US" sz="1000" b="1" i="0" dirty="0">
                        <a:latin typeface="Montserrat" pitchFamily="2" charset="77"/>
                      </a:endParaRPr>
                    </a:p>
                  </a:txBody>
                  <a:tcPr anchor="ctr">
                    <a:noFill/>
                  </a:tcPr>
                </a:tc>
                <a:tc>
                  <a:txBody>
                    <a:bodyPr/>
                    <a:lstStyle/>
                    <a:p>
                      <a:pPr algn="ctr"/>
                      <a:r>
                        <a:rPr lang="en-US" sz="1000" b="1" i="0" u="none" strike="noStrike" kern="1200">
                          <a:solidFill>
                            <a:schemeClr val="lt1"/>
                          </a:solidFill>
                          <a:effectLst/>
                          <a:latin typeface="Montserrat" pitchFamily="2" charset="77"/>
                          <a:ea typeface="+mn-ea"/>
                          <a:cs typeface="+mn-cs"/>
                        </a:rPr>
                        <a:t>DISPERSIBILITY (OIL OR WATER)</a:t>
                      </a:r>
                      <a:endParaRPr lang="en-US" sz="1000" b="1" i="0" dirty="0">
                        <a:latin typeface="Montserrat" pitchFamily="2" charset="77"/>
                      </a:endParaRPr>
                    </a:p>
                  </a:txBody>
                  <a:tcPr anchor="ctr">
                    <a:noFill/>
                  </a:tcPr>
                </a:tc>
                <a:tc>
                  <a:txBody>
                    <a:bodyPr/>
                    <a:lstStyle/>
                    <a:p>
                      <a:pPr algn="ctr"/>
                      <a:r>
                        <a:rPr lang="en-US" sz="1000" b="1" i="0">
                          <a:latin typeface="Montserrat" pitchFamily="2" charset="77"/>
                        </a:rPr>
                        <a:t>FORMULATION GUIDELINES</a:t>
                      </a:r>
                      <a:endParaRPr lang="en-US" sz="1000" b="1" i="0" dirty="0">
                        <a:latin typeface="Montserrat" pitchFamily="2" charset="77"/>
                      </a:endParaRPr>
                    </a:p>
                  </a:txBody>
                  <a:tcPr anchor="ctr">
                    <a:noFill/>
                  </a:tcPr>
                </a:tc>
                <a:extLst>
                  <a:ext uri="{0D108BD9-81ED-4DB2-BD59-A6C34878D82A}">
                    <a16:rowId xmlns:a16="http://schemas.microsoft.com/office/drawing/2014/main" val="188980698"/>
                  </a:ext>
                </a:extLst>
              </a:tr>
              <a:tr h="475391">
                <a:tc>
                  <a:txBody>
                    <a:bodyPr/>
                    <a:lstStyle/>
                    <a:p>
                      <a:pPr algn="ctr"/>
                      <a:r>
                        <a:rPr lang="en-US" sz="800" b="1" i="0" u="none" strike="noStrike" kern="1200" dirty="0" err="1">
                          <a:solidFill>
                            <a:schemeClr val="dk1"/>
                          </a:solidFill>
                          <a:effectLst/>
                          <a:latin typeface="Montserrat" pitchFamily="2" charset="77"/>
                          <a:ea typeface="+mn-ea"/>
                          <a:cs typeface="+mn-cs"/>
                        </a:rPr>
                        <a:t>SeriSense</a:t>
                      </a:r>
                      <a:r>
                        <a:rPr lang="en-US" sz="800" b="1" i="0" u="none" strike="noStrike" kern="1200" dirty="0">
                          <a:solidFill>
                            <a:schemeClr val="dk1"/>
                          </a:solidFill>
                          <a:effectLst/>
                          <a:latin typeface="Montserrat" pitchFamily="2" charset="77"/>
                          <a:ea typeface="+mn-ea"/>
                          <a:cs typeface="+mn-cs"/>
                        </a:rPr>
                        <a:t>™ SC 245</a:t>
                      </a:r>
                      <a:endParaRPr lang="en-US" sz="800" b="1" i="0" dirty="0">
                        <a:latin typeface="Montserrat" pitchFamily="2" charset="77"/>
                      </a:endParaRPr>
                    </a:p>
                  </a:txBody>
                  <a:tcPr anchor="ctr">
                    <a:solidFill>
                      <a:srgbClr val="C5CEE6"/>
                    </a:solidFill>
                  </a:tcPr>
                </a:tc>
                <a:tc>
                  <a:txBody>
                    <a:bodyPr/>
                    <a:lstStyle/>
                    <a:p>
                      <a:pPr algn="l"/>
                      <a:r>
                        <a:rPr lang="en-US" sz="780" b="0" i="0" u="none" strike="noStrike" kern="1200" dirty="0">
                          <a:solidFill>
                            <a:schemeClr val="dk1"/>
                          </a:solidFill>
                          <a:effectLst/>
                          <a:latin typeface="Montserrat Medium" pitchFamily="2" charset="77"/>
                          <a:ea typeface="+mn-ea"/>
                          <a:cs typeface="+mn-cs"/>
                        </a:rPr>
                        <a:t>Natural and biodegradable alternative to Nylon-12, PMMA and plastic scrub beads</a:t>
                      </a:r>
                      <a:endParaRPr lang="en-US" sz="780" b="0" i="0" dirty="0">
                        <a:latin typeface="Montserrat Medium" pitchFamily="2" charset="77"/>
                      </a:endParaRPr>
                    </a:p>
                  </a:txBody>
                  <a:tcPr anchor="ctr">
                    <a:solidFill>
                      <a:srgbClr val="C5CEE6">
                        <a:alpha val="50196"/>
                      </a:srgbClr>
                    </a:solidFill>
                  </a:tcPr>
                </a:tc>
                <a:tc>
                  <a:txBody>
                    <a:bodyPr/>
                    <a:lstStyle/>
                    <a:p>
                      <a:pPr algn="l"/>
                      <a:r>
                        <a:rPr lang="en-US" sz="780" b="0" i="0" u="none" strike="noStrike" kern="1200" dirty="0">
                          <a:solidFill>
                            <a:schemeClr val="dk1"/>
                          </a:solidFill>
                          <a:effectLst/>
                          <a:latin typeface="Montserrat Medium" pitchFamily="2" charset="77"/>
                          <a:ea typeface="+mn-ea"/>
                          <a:cs typeface="+mn-cs"/>
                        </a:rPr>
                        <a:t>Microcrystalline Cellulose </a:t>
                      </a:r>
                      <a:endParaRPr lang="en-US" sz="780" b="0" i="0" dirty="0">
                        <a:latin typeface="Montserrat Medium" pitchFamily="2" charset="77"/>
                      </a:endParaRPr>
                    </a:p>
                  </a:txBody>
                  <a:tcPr anchor="ctr">
                    <a:solidFill>
                      <a:srgbClr val="C5CEE6">
                        <a:alpha val="50196"/>
                      </a:srgbClr>
                    </a:solidFill>
                  </a:tcPr>
                </a:tc>
                <a:tc>
                  <a:txBody>
                    <a:bodyPr/>
                    <a:lstStyle/>
                    <a:p>
                      <a:pPr algn="ctr"/>
                      <a:r>
                        <a:rPr lang="en-US" sz="780" b="0" i="0" u="none" strike="noStrike" kern="1200" dirty="0">
                          <a:solidFill>
                            <a:schemeClr val="dk1"/>
                          </a:solidFill>
                          <a:effectLst/>
                          <a:latin typeface="Montserrat Medium" pitchFamily="2" charset="77"/>
                          <a:ea typeface="+mn-ea"/>
                          <a:cs typeface="+mn-cs"/>
                        </a:rPr>
                        <a:t>1-5%</a:t>
                      </a:r>
                      <a:endParaRPr lang="en-US" sz="780" b="0" i="0" dirty="0">
                        <a:latin typeface="Montserrat Medium" pitchFamily="2" charset="77"/>
                      </a:endParaRPr>
                    </a:p>
                  </a:txBody>
                  <a:tcPr anchor="ctr">
                    <a:solidFill>
                      <a:srgbClr val="C5CEE6">
                        <a:alpha val="50196"/>
                      </a:srgbClr>
                    </a:solidFill>
                  </a:tcPr>
                </a:tc>
                <a:tc>
                  <a:txBody>
                    <a:bodyPr/>
                    <a:lstStyle/>
                    <a:p>
                      <a:pPr algn="ctr"/>
                      <a:r>
                        <a:rPr lang="en-US" sz="780" b="0" i="0" u="none" strike="noStrike" kern="1200" dirty="0">
                          <a:solidFill>
                            <a:schemeClr val="dk1"/>
                          </a:solidFill>
                          <a:effectLst/>
                          <a:latin typeface="Montserrat Medium" pitchFamily="2" charset="77"/>
                          <a:ea typeface="+mn-ea"/>
                          <a:cs typeface="+mn-cs"/>
                        </a:rPr>
                        <a:t>Water</a:t>
                      </a:r>
                      <a:endParaRPr lang="en-US" sz="780" b="0" i="0" dirty="0">
                        <a:latin typeface="Montserrat Medium" pitchFamily="2" charset="77"/>
                      </a:endParaRPr>
                    </a:p>
                  </a:txBody>
                  <a:tcPr anchor="ctr">
                    <a:solidFill>
                      <a:srgbClr val="C5CEE6">
                        <a:alpha val="50196"/>
                      </a:srgbClr>
                    </a:solidFill>
                  </a:tcPr>
                </a:tc>
                <a:tc>
                  <a:txBody>
                    <a:bodyPr/>
                    <a:lstStyle/>
                    <a:p>
                      <a:r>
                        <a:rPr lang="en-US" sz="780" b="0" i="0" u="none" strike="noStrike" kern="1200" dirty="0">
                          <a:solidFill>
                            <a:schemeClr val="dk1"/>
                          </a:solidFill>
                          <a:effectLst/>
                          <a:latin typeface="Montserrat Medium" pitchFamily="2" charset="77"/>
                          <a:ea typeface="+mn-ea"/>
                          <a:cs typeface="+mn-cs"/>
                        </a:rPr>
                        <a:t>Can be used in different product forms: gels, sticks, gel cleansers, creams, cream cleansers, and combined with chemical exfoliators. Add at the end of the batch and mix slowly. Formulation should be able to suspend particles.</a:t>
                      </a:r>
                    </a:p>
                  </a:txBody>
                  <a:tcPr anchor="ctr">
                    <a:solidFill>
                      <a:srgbClr val="C5CEE6">
                        <a:alpha val="50196"/>
                      </a:srgbClr>
                    </a:solidFill>
                  </a:tcPr>
                </a:tc>
                <a:extLst>
                  <a:ext uri="{0D108BD9-81ED-4DB2-BD59-A6C34878D82A}">
                    <a16:rowId xmlns:a16="http://schemas.microsoft.com/office/drawing/2014/main" val="4212752220"/>
                  </a:ext>
                </a:extLst>
              </a:tr>
              <a:tr h="373116">
                <a:tc>
                  <a:txBody>
                    <a:bodyPr/>
                    <a:lstStyle/>
                    <a:p>
                      <a:pPr algn="ctr"/>
                      <a:r>
                        <a:rPr lang="en-US" sz="800" b="1" i="0" u="none" strike="noStrike" kern="1200" dirty="0" err="1">
                          <a:solidFill>
                            <a:schemeClr val="dk1"/>
                          </a:solidFill>
                          <a:effectLst/>
                          <a:latin typeface="Montserrat" pitchFamily="2" charset="77"/>
                          <a:ea typeface="+mn-ea"/>
                          <a:cs typeface="+mn-cs"/>
                        </a:rPr>
                        <a:t>Spheron</a:t>
                      </a:r>
                      <a:r>
                        <a:rPr lang="en-US" sz="800" b="1" i="0" u="none" strike="noStrike" kern="1200" dirty="0">
                          <a:solidFill>
                            <a:schemeClr val="dk1"/>
                          </a:solidFill>
                          <a:effectLst/>
                          <a:latin typeface="Montserrat" pitchFamily="2" charset="77"/>
                          <a:ea typeface="+mn-ea"/>
                          <a:cs typeface="+mn-cs"/>
                        </a:rPr>
                        <a:t> Collection</a:t>
                      </a:r>
                      <a:endParaRPr lang="en-US" sz="800" b="1" i="0" dirty="0">
                        <a:latin typeface="Montserrat" pitchFamily="2" charset="77"/>
                      </a:endParaRPr>
                    </a:p>
                  </a:txBody>
                  <a:tcPr anchor="ctr">
                    <a:solidFill>
                      <a:srgbClr val="C5CEE6"/>
                    </a:solidFill>
                  </a:tcPr>
                </a:tc>
                <a:tc>
                  <a:txBody>
                    <a:bodyPr/>
                    <a:lstStyle/>
                    <a:p>
                      <a:pPr algn="l"/>
                      <a:r>
                        <a:rPr lang="en-US" sz="780" b="0" i="0" u="none" strike="noStrike" kern="1200" dirty="0">
                          <a:solidFill>
                            <a:schemeClr val="dk1"/>
                          </a:solidFill>
                          <a:effectLst/>
                          <a:latin typeface="Montserrat Medium" pitchFamily="2" charset="77"/>
                          <a:ea typeface="+mn-ea"/>
                          <a:cs typeface="+mn-cs"/>
                        </a:rPr>
                        <a:t>Silica microbeads with high oil absorption</a:t>
                      </a:r>
                      <a:endParaRPr lang="en-US" sz="780" b="0" i="0" dirty="0">
                        <a:latin typeface="Montserrat Medium" pitchFamily="2" charset="77"/>
                      </a:endParaRPr>
                    </a:p>
                  </a:txBody>
                  <a:tcPr anchor="ctr">
                    <a:solidFill>
                      <a:srgbClr val="C5CEE6">
                        <a:alpha val="50196"/>
                      </a:srgbClr>
                    </a:solidFill>
                  </a:tcPr>
                </a:tc>
                <a:tc>
                  <a:txBody>
                    <a:bodyPr/>
                    <a:lstStyle/>
                    <a:p>
                      <a:r>
                        <a:rPr lang="en-US" sz="780" b="0" i="0" u="none" strike="noStrike" kern="1200" dirty="0" err="1">
                          <a:solidFill>
                            <a:schemeClr val="dk1"/>
                          </a:solidFill>
                          <a:effectLst/>
                          <a:latin typeface="Montserrat Medium" pitchFamily="2" charset="77"/>
                          <a:ea typeface="+mn-ea"/>
                          <a:cs typeface="+mn-cs"/>
                        </a:rPr>
                        <a:t>Spheron</a:t>
                      </a:r>
                      <a:r>
                        <a:rPr lang="en-US" sz="780" b="0" i="0" u="none" strike="noStrike" kern="1200" dirty="0">
                          <a:solidFill>
                            <a:schemeClr val="dk1"/>
                          </a:solidFill>
                          <a:effectLst/>
                          <a:latin typeface="Montserrat Medium" pitchFamily="2" charset="77"/>
                          <a:ea typeface="+mn-ea"/>
                          <a:cs typeface="+mn-cs"/>
                        </a:rPr>
                        <a:t> L-1500, P-1500, LP-230, P-4000, 20MB, EP-MMS: Silica </a:t>
                      </a:r>
                      <a:r>
                        <a:rPr lang="en-US" sz="780" b="0" i="0" u="none" strike="noStrike" kern="1200" dirty="0" err="1">
                          <a:solidFill>
                            <a:schemeClr val="dk1"/>
                          </a:solidFill>
                          <a:effectLst/>
                          <a:latin typeface="Montserrat Medium" pitchFamily="2" charset="77"/>
                          <a:ea typeface="+mn-ea"/>
                          <a:cs typeface="+mn-cs"/>
                        </a:rPr>
                        <a:t>Spheron</a:t>
                      </a:r>
                      <a:r>
                        <a:rPr lang="en-US" sz="780" b="0" i="0" u="none" strike="noStrike" kern="1200" dirty="0">
                          <a:solidFill>
                            <a:schemeClr val="dk1"/>
                          </a:solidFill>
                          <a:effectLst/>
                          <a:latin typeface="Montserrat Medium" pitchFamily="2" charset="77"/>
                          <a:ea typeface="+mn-ea"/>
                          <a:cs typeface="+mn-cs"/>
                        </a:rPr>
                        <a:t> P1500-030: Silica (and) </a:t>
                      </a:r>
                      <a:r>
                        <a:rPr lang="en-US" sz="780" b="0" i="0" u="none" strike="noStrike" kern="1200" dirty="0" err="1">
                          <a:solidFill>
                            <a:schemeClr val="dk1"/>
                          </a:solidFill>
                          <a:effectLst/>
                          <a:latin typeface="Montserrat Medium" pitchFamily="2" charset="77"/>
                          <a:ea typeface="+mn-ea"/>
                          <a:cs typeface="+mn-cs"/>
                        </a:rPr>
                        <a:t>Methicone</a:t>
                      </a:r>
                      <a:endParaRPr lang="en-US" sz="780" b="0" i="0" u="none" strike="noStrike" kern="1200" dirty="0">
                        <a:solidFill>
                          <a:schemeClr val="dk1"/>
                        </a:solidFill>
                        <a:effectLst/>
                        <a:latin typeface="Montserrat Medium" pitchFamily="2" charset="77"/>
                        <a:ea typeface="+mn-ea"/>
                        <a:cs typeface="+mn-cs"/>
                      </a:endParaRPr>
                    </a:p>
                  </a:txBody>
                  <a:tcPr anchor="ctr">
                    <a:solidFill>
                      <a:srgbClr val="C5CEE6">
                        <a:alpha val="50196"/>
                      </a:srgbClr>
                    </a:solidFill>
                  </a:tcPr>
                </a:tc>
                <a:tc>
                  <a:txBody>
                    <a:bodyPr/>
                    <a:lstStyle/>
                    <a:p>
                      <a:pPr algn="ctr"/>
                      <a:r>
                        <a:rPr lang="en-US" sz="780" b="0" i="0" u="none" strike="noStrike" kern="1200" dirty="0">
                          <a:solidFill>
                            <a:schemeClr val="dk1"/>
                          </a:solidFill>
                          <a:effectLst/>
                          <a:latin typeface="Montserrat Medium" pitchFamily="2" charset="77"/>
                          <a:ea typeface="+mn-ea"/>
                          <a:cs typeface="+mn-cs"/>
                        </a:rPr>
                        <a:t>1-10%</a:t>
                      </a:r>
                      <a:endParaRPr lang="en-US" sz="780" b="0" i="0" dirty="0">
                        <a:latin typeface="Montserrat Medium" pitchFamily="2" charset="77"/>
                      </a:endParaRPr>
                    </a:p>
                  </a:txBody>
                  <a:tcPr anchor="ctr">
                    <a:solidFill>
                      <a:srgbClr val="C5CEE6">
                        <a:alpha val="50196"/>
                      </a:srgbClr>
                    </a:solidFill>
                  </a:tcPr>
                </a:tc>
                <a:tc>
                  <a:txBody>
                    <a:bodyPr/>
                    <a:lstStyle/>
                    <a:p>
                      <a:pPr marL="0" marR="0" lvl="0" indent="0" algn="ctr" defTabSz="914398" rtl="0" eaLnBrk="1" fontAlgn="auto" latinLnBrk="0" hangingPunct="1">
                        <a:lnSpc>
                          <a:spcPct val="100000"/>
                        </a:lnSpc>
                        <a:spcBef>
                          <a:spcPts val="0"/>
                        </a:spcBef>
                        <a:spcAft>
                          <a:spcPts val="0"/>
                        </a:spcAft>
                        <a:buClrTx/>
                        <a:buSzTx/>
                        <a:buFontTx/>
                        <a:buNone/>
                        <a:tabLst/>
                        <a:defRPr/>
                      </a:pPr>
                      <a:r>
                        <a:rPr lang="en-US" sz="780" b="0" i="0" u="none" strike="noStrike" kern="1200" dirty="0">
                          <a:solidFill>
                            <a:schemeClr val="dk1"/>
                          </a:solidFill>
                          <a:effectLst/>
                          <a:latin typeface="Montserrat Medium" pitchFamily="2" charset="77"/>
                          <a:ea typeface="+mn-ea"/>
                          <a:cs typeface="+mn-cs"/>
                        </a:rPr>
                        <a:t>Oil and Water</a:t>
                      </a:r>
                      <a:endParaRPr lang="en-US" sz="780" b="0" i="0" dirty="0">
                        <a:latin typeface="Montserrat Medium" pitchFamily="2" charset="77"/>
                      </a:endParaRPr>
                    </a:p>
                  </a:txBody>
                  <a:tcPr anchor="ctr">
                    <a:solidFill>
                      <a:srgbClr val="C5CEE6">
                        <a:alpha val="50196"/>
                      </a:srgbClr>
                    </a:solidFill>
                  </a:tcPr>
                </a:tc>
                <a:tc>
                  <a:txBody>
                    <a:bodyPr/>
                    <a:lstStyle/>
                    <a:p>
                      <a:r>
                        <a:rPr lang="en-US" sz="780" b="0" i="0" u="none" strike="noStrike" kern="1200" dirty="0">
                          <a:solidFill>
                            <a:schemeClr val="dk1"/>
                          </a:solidFill>
                          <a:effectLst/>
                          <a:latin typeface="Montserrat Medium" pitchFamily="2" charset="77"/>
                          <a:ea typeface="+mn-ea"/>
                          <a:cs typeface="+mn-cs"/>
                        </a:rPr>
                        <a:t>Can be added to the oil or water phase. Can be used in different product forms, sticks, powders and emulsions, etc.</a:t>
                      </a:r>
                    </a:p>
                  </a:txBody>
                  <a:tcPr anchor="ctr">
                    <a:solidFill>
                      <a:srgbClr val="C5CEE6">
                        <a:alpha val="50196"/>
                      </a:srgbClr>
                    </a:solidFill>
                  </a:tcPr>
                </a:tc>
                <a:extLst>
                  <a:ext uri="{0D108BD9-81ED-4DB2-BD59-A6C34878D82A}">
                    <a16:rowId xmlns:a16="http://schemas.microsoft.com/office/drawing/2014/main" val="88038998"/>
                  </a:ext>
                </a:extLst>
              </a:tr>
              <a:tr h="499241">
                <a:tc>
                  <a:txBody>
                    <a:bodyPr/>
                    <a:lstStyle/>
                    <a:p>
                      <a:pPr algn="ctr"/>
                      <a:r>
                        <a:rPr lang="en-US" sz="800" b="1" i="0" u="none" strike="noStrike" kern="1200" dirty="0" err="1">
                          <a:solidFill>
                            <a:schemeClr val="dk1"/>
                          </a:solidFill>
                          <a:effectLst/>
                          <a:latin typeface="Montserrat" pitchFamily="2" charset="77"/>
                          <a:ea typeface="+mn-ea"/>
                          <a:cs typeface="+mn-cs"/>
                        </a:rPr>
                        <a:t>Luxsil</a:t>
                      </a:r>
                      <a:r>
                        <a:rPr lang="en-US" sz="800" b="1" i="0" u="none" strike="noStrike" kern="1200" baseline="30000" dirty="0">
                          <a:solidFill>
                            <a:schemeClr val="dk1"/>
                          </a:solidFill>
                          <a:effectLst/>
                          <a:latin typeface="Montserrat" pitchFamily="2" charset="77"/>
                          <a:ea typeface="+mn-ea"/>
                          <a:cs typeface="+mn-cs"/>
                        </a:rPr>
                        <a:t>®</a:t>
                      </a:r>
                      <a:r>
                        <a:rPr lang="en-US" sz="800" b="1" i="0" u="none" strike="noStrike" kern="1200" dirty="0">
                          <a:solidFill>
                            <a:schemeClr val="dk1"/>
                          </a:solidFill>
                          <a:effectLst/>
                          <a:latin typeface="Montserrat" pitchFamily="2" charset="77"/>
                          <a:ea typeface="+mn-ea"/>
                          <a:cs typeface="+mn-cs"/>
                        </a:rPr>
                        <a:t> AL Free</a:t>
                      </a:r>
                      <a:endParaRPr lang="en-US" sz="800" b="1" i="0" dirty="0">
                        <a:latin typeface="Montserrat" pitchFamily="2" charset="77"/>
                      </a:endParaRPr>
                    </a:p>
                  </a:txBody>
                  <a:tcPr anchor="ctr">
                    <a:solidFill>
                      <a:srgbClr val="C5CEE6"/>
                    </a:solidFill>
                  </a:tcPr>
                </a:tc>
                <a:tc>
                  <a:txBody>
                    <a:bodyPr/>
                    <a:lstStyle/>
                    <a:p>
                      <a:pPr algn="l"/>
                      <a:r>
                        <a:rPr lang="en-US" sz="780" b="0" i="0" u="none" strike="noStrike" kern="1200" dirty="0">
                          <a:solidFill>
                            <a:schemeClr val="dk1"/>
                          </a:solidFill>
                          <a:effectLst/>
                          <a:latin typeface="Montserrat Medium" pitchFamily="2" charset="77"/>
                          <a:ea typeface="+mn-ea"/>
                          <a:cs typeface="+mn-cs"/>
                        </a:rPr>
                        <a:t>Hollow microsphere that provides a light, powdery feel for </a:t>
                      </a:r>
                      <a:r>
                        <a:rPr lang="en-US" sz="780" b="0" i="0" u="none" strike="noStrike" kern="1200" dirty="0" err="1">
                          <a:solidFill>
                            <a:schemeClr val="dk1"/>
                          </a:solidFill>
                          <a:effectLst/>
                          <a:latin typeface="Montserrat Medium" pitchFamily="2" charset="77"/>
                          <a:ea typeface="+mn-ea"/>
                          <a:cs typeface="+mn-cs"/>
                        </a:rPr>
                        <a:t>detackifying</a:t>
                      </a:r>
                      <a:r>
                        <a:rPr lang="en-US" sz="780" b="0" i="0" u="none" strike="noStrike" kern="1200" dirty="0">
                          <a:solidFill>
                            <a:schemeClr val="dk1"/>
                          </a:solidFill>
                          <a:effectLst/>
                          <a:latin typeface="Montserrat Medium" pitchFamily="2" charset="77"/>
                          <a:ea typeface="+mn-ea"/>
                          <a:cs typeface="+mn-cs"/>
                        </a:rPr>
                        <a:t> purposes and is aluminum free</a:t>
                      </a:r>
                      <a:endParaRPr lang="en-US" sz="780" b="0" i="0" dirty="0">
                        <a:latin typeface="Montserrat Medium" pitchFamily="2" charset="77"/>
                      </a:endParaRPr>
                    </a:p>
                  </a:txBody>
                  <a:tcPr anchor="ctr">
                    <a:solidFill>
                      <a:srgbClr val="C5CEE6">
                        <a:alpha val="50196"/>
                      </a:srgbClr>
                    </a:solidFill>
                  </a:tcPr>
                </a:tc>
                <a:tc>
                  <a:txBody>
                    <a:bodyPr/>
                    <a:lstStyle/>
                    <a:p>
                      <a:pPr algn="l"/>
                      <a:r>
                        <a:rPr lang="en-US" sz="780" b="0" i="0" u="none" strike="noStrike" kern="1200" dirty="0">
                          <a:solidFill>
                            <a:schemeClr val="dk1"/>
                          </a:solidFill>
                          <a:effectLst/>
                          <a:latin typeface="Montserrat Medium" pitchFamily="2" charset="77"/>
                          <a:ea typeface="+mn-ea"/>
                          <a:cs typeface="+mn-cs"/>
                        </a:rPr>
                        <a:t>Calcium Sodium Borosilicate</a:t>
                      </a:r>
                      <a:endParaRPr lang="en-US" sz="780" b="0" i="0" dirty="0">
                        <a:latin typeface="Montserrat Medium" pitchFamily="2" charset="77"/>
                      </a:endParaRPr>
                    </a:p>
                  </a:txBody>
                  <a:tcPr anchor="ctr">
                    <a:solidFill>
                      <a:srgbClr val="C5CEE6">
                        <a:alpha val="50196"/>
                      </a:srgbClr>
                    </a:solidFill>
                  </a:tcPr>
                </a:tc>
                <a:tc>
                  <a:txBody>
                    <a:bodyPr/>
                    <a:lstStyle/>
                    <a:p>
                      <a:pPr marL="0" marR="0" lvl="0" indent="0" algn="ctr" defTabSz="914398" rtl="0" eaLnBrk="1" fontAlgn="auto" latinLnBrk="0" hangingPunct="1">
                        <a:lnSpc>
                          <a:spcPct val="100000"/>
                        </a:lnSpc>
                        <a:spcBef>
                          <a:spcPts val="0"/>
                        </a:spcBef>
                        <a:spcAft>
                          <a:spcPts val="0"/>
                        </a:spcAft>
                        <a:buClrTx/>
                        <a:buSzTx/>
                        <a:buFontTx/>
                        <a:buNone/>
                        <a:tabLst/>
                        <a:defRPr/>
                      </a:pPr>
                      <a:r>
                        <a:rPr lang="en-US" sz="780" b="0" i="0" u="none" strike="noStrike" kern="1200" dirty="0">
                          <a:solidFill>
                            <a:schemeClr val="dk1"/>
                          </a:solidFill>
                          <a:effectLst/>
                          <a:latin typeface="Montserrat Medium" pitchFamily="2" charset="77"/>
                          <a:ea typeface="+mn-ea"/>
                          <a:cs typeface="+mn-cs"/>
                        </a:rPr>
                        <a:t>1-10%</a:t>
                      </a:r>
                      <a:endParaRPr lang="en-US" sz="780" b="0" i="0" dirty="0">
                        <a:latin typeface="Montserrat Medium" pitchFamily="2" charset="77"/>
                      </a:endParaRPr>
                    </a:p>
                    <a:p>
                      <a:pPr algn="ctr"/>
                      <a:endParaRPr lang="en-US" sz="780" b="0" i="0" dirty="0">
                        <a:latin typeface="Montserrat Medium" pitchFamily="2" charset="77"/>
                      </a:endParaRPr>
                    </a:p>
                  </a:txBody>
                  <a:tcPr anchor="ctr">
                    <a:solidFill>
                      <a:srgbClr val="C5CEE6">
                        <a:alpha val="50196"/>
                      </a:srgbClr>
                    </a:solidFill>
                  </a:tcPr>
                </a:tc>
                <a:tc>
                  <a:txBody>
                    <a:bodyPr/>
                    <a:lstStyle/>
                    <a:p>
                      <a:pPr marL="0" marR="0" lvl="0" indent="0" algn="ctr" defTabSz="914398" rtl="0" eaLnBrk="1" fontAlgn="auto" latinLnBrk="0" hangingPunct="1">
                        <a:lnSpc>
                          <a:spcPct val="100000"/>
                        </a:lnSpc>
                        <a:spcBef>
                          <a:spcPts val="0"/>
                        </a:spcBef>
                        <a:spcAft>
                          <a:spcPts val="0"/>
                        </a:spcAft>
                        <a:buClrTx/>
                        <a:buSzTx/>
                        <a:buFontTx/>
                        <a:buNone/>
                        <a:tabLst/>
                        <a:defRPr/>
                      </a:pPr>
                      <a:r>
                        <a:rPr lang="en-US" sz="780" b="0" i="0" u="none" strike="noStrike" kern="1200" dirty="0">
                          <a:solidFill>
                            <a:schemeClr val="dk1"/>
                          </a:solidFill>
                          <a:effectLst/>
                          <a:latin typeface="Montserrat Medium" pitchFamily="2" charset="77"/>
                          <a:ea typeface="+mn-ea"/>
                          <a:cs typeface="+mn-cs"/>
                        </a:rPr>
                        <a:t>Water</a:t>
                      </a:r>
                      <a:endParaRPr lang="en-US" sz="780" b="0" i="0" dirty="0">
                        <a:latin typeface="Montserrat Medium" pitchFamily="2" charset="77"/>
                      </a:endParaRPr>
                    </a:p>
                  </a:txBody>
                  <a:tcPr anchor="ctr">
                    <a:solidFill>
                      <a:srgbClr val="C5CEE6">
                        <a:alpha val="50196"/>
                      </a:srgbClr>
                    </a:solidFill>
                  </a:tcPr>
                </a:tc>
                <a:tc>
                  <a:txBody>
                    <a:bodyPr/>
                    <a:lstStyle/>
                    <a:p>
                      <a:r>
                        <a:rPr lang="en-US" sz="780" b="0" i="0" u="none" strike="noStrike" kern="1200" dirty="0">
                          <a:solidFill>
                            <a:schemeClr val="dk1"/>
                          </a:solidFill>
                          <a:effectLst/>
                          <a:latin typeface="Montserrat Medium" pitchFamily="2" charset="77"/>
                          <a:ea typeface="+mn-ea"/>
                          <a:cs typeface="+mn-cs"/>
                        </a:rPr>
                        <a:t>Can be added prior to or after emulsification. Can be added to the oil or the water phase. Can be used in different product forms, sticks, powders, emulsions, etc. Not heat sensitive. Not shear sensitive</a:t>
                      </a:r>
                    </a:p>
                  </a:txBody>
                  <a:tcPr anchor="ctr">
                    <a:solidFill>
                      <a:srgbClr val="C5CEE6">
                        <a:alpha val="50196"/>
                      </a:srgbClr>
                    </a:solidFill>
                  </a:tcPr>
                </a:tc>
                <a:extLst>
                  <a:ext uri="{0D108BD9-81ED-4DB2-BD59-A6C34878D82A}">
                    <a16:rowId xmlns:a16="http://schemas.microsoft.com/office/drawing/2014/main" val="159921613"/>
                  </a:ext>
                </a:extLst>
              </a:tr>
              <a:tr h="493987">
                <a:tc>
                  <a:txBody>
                    <a:bodyPr/>
                    <a:lstStyle/>
                    <a:p>
                      <a:pPr algn="ctr"/>
                      <a:r>
                        <a:rPr lang="en-US" sz="800" b="1" i="0" u="none" strike="noStrike" kern="1200" dirty="0" err="1">
                          <a:solidFill>
                            <a:schemeClr val="dk1"/>
                          </a:solidFill>
                          <a:effectLst/>
                          <a:latin typeface="Montserrat" pitchFamily="2" charset="77"/>
                          <a:ea typeface="+mn-ea"/>
                          <a:cs typeface="+mn-cs"/>
                        </a:rPr>
                        <a:t>Chiffonsil</a:t>
                      </a:r>
                      <a:r>
                        <a:rPr lang="en-US" sz="800" b="1" i="0" u="none" strike="noStrike" kern="1200" dirty="0">
                          <a:solidFill>
                            <a:schemeClr val="dk1"/>
                          </a:solidFill>
                          <a:effectLst/>
                          <a:latin typeface="Montserrat" pitchFamily="2" charset="77"/>
                          <a:ea typeface="+mn-ea"/>
                          <a:cs typeface="+mn-cs"/>
                        </a:rPr>
                        <a:t> P-3R</a:t>
                      </a:r>
                      <a:endParaRPr lang="en-US" sz="800" b="1" i="0" dirty="0">
                        <a:latin typeface="Montserrat" pitchFamily="2" charset="77"/>
                      </a:endParaRPr>
                    </a:p>
                  </a:txBody>
                  <a:tcPr anchor="ctr">
                    <a:solidFill>
                      <a:srgbClr val="C5CEE6"/>
                    </a:solidFill>
                  </a:tcPr>
                </a:tc>
                <a:tc>
                  <a:txBody>
                    <a:bodyPr/>
                    <a:lstStyle/>
                    <a:p>
                      <a:pPr algn="l"/>
                      <a:r>
                        <a:rPr lang="en-US" sz="780" b="0" i="0" u="none" strike="noStrike" kern="1200" dirty="0">
                          <a:solidFill>
                            <a:schemeClr val="dk1"/>
                          </a:solidFill>
                          <a:effectLst/>
                          <a:latin typeface="Montserrat Medium" pitchFamily="2" charset="77"/>
                          <a:ea typeface="+mn-ea"/>
                          <a:cs typeface="+mn-cs"/>
                        </a:rPr>
                        <a:t>High grade silica with low oil absorption, providing a smooth finish with a creamy texture</a:t>
                      </a:r>
                      <a:endParaRPr lang="en-US" sz="780" b="0" i="0" dirty="0">
                        <a:latin typeface="Montserrat Medium" pitchFamily="2" charset="77"/>
                      </a:endParaRPr>
                    </a:p>
                  </a:txBody>
                  <a:tcPr anchor="ctr">
                    <a:solidFill>
                      <a:srgbClr val="C5CEE6">
                        <a:alpha val="50196"/>
                      </a:srgbClr>
                    </a:solidFill>
                  </a:tcPr>
                </a:tc>
                <a:tc>
                  <a:txBody>
                    <a:bodyPr/>
                    <a:lstStyle/>
                    <a:p>
                      <a:r>
                        <a:rPr lang="en-US" sz="780" b="0" i="0" u="none" strike="noStrike" kern="1200" dirty="0">
                          <a:solidFill>
                            <a:schemeClr val="dk1"/>
                          </a:solidFill>
                          <a:effectLst/>
                          <a:latin typeface="Montserrat Medium" pitchFamily="2" charset="77"/>
                          <a:ea typeface="+mn-ea"/>
                          <a:cs typeface="+mn-cs"/>
                        </a:rPr>
                        <a:t>Silica</a:t>
                      </a:r>
                    </a:p>
                  </a:txBody>
                  <a:tcPr anchor="ctr">
                    <a:solidFill>
                      <a:srgbClr val="C5CEE6">
                        <a:alpha val="50196"/>
                      </a:srgbClr>
                    </a:solidFill>
                  </a:tcPr>
                </a:tc>
                <a:tc>
                  <a:txBody>
                    <a:bodyPr/>
                    <a:lstStyle/>
                    <a:p>
                      <a:pPr algn="ctr"/>
                      <a:r>
                        <a:rPr lang="en-US" sz="780" b="0" i="0" u="none" strike="noStrike" kern="1200" dirty="0">
                          <a:solidFill>
                            <a:schemeClr val="dk1"/>
                          </a:solidFill>
                          <a:effectLst/>
                          <a:latin typeface="Montserrat Medium" pitchFamily="2" charset="77"/>
                          <a:ea typeface="+mn-ea"/>
                          <a:cs typeface="+mn-cs"/>
                        </a:rPr>
                        <a:t>1-10%</a:t>
                      </a:r>
                      <a:endParaRPr lang="en-US" sz="780" b="0" i="0" dirty="0">
                        <a:latin typeface="Montserrat Medium" pitchFamily="2" charset="77"/>
                      </a:endParaRPr>
                    </a:p>
                  </a:txBody>
                  <a:tcPr anchor="ctr">
                    <a:solidFill>
                      <a:srgbClr val="C5CEE6">
                        <a:alpha val="50196"/>
                      </a:srgbClr>
                    </a:solidFill>
                  </a:tcPr>
                </a:tc>
                <a:tc>
                  <a:txBody>
                    <a:bodyPr/>
                    <a:lstStyle/>
                    <a:p>
                      <a:pPr algn="ctr"/>
                      <a:r>
                        <a:rPr lang="en-US" sz="780" b="0" i="0" dirty="0">
                          <a:latin typeface="Montserrat Medium" pitchFamily="2" charset="77"/>
                        </a:rPr>
                        <a:t>Oil and Water</a:t>
                      </a:r>
                    </a:p>
                  </a:txBody>
                  <a:tcPr anchor="ctr">
                    <a:solidFill>
                      <a:srgbClr val="C5CEE6">
                        <a:alpha val="50196"/>
                      </a:srgbClr>
                    </a:solidFill>
                  </a:tcPr>
                </a:tc>
                <a:tc>
                  <a:txBody>
                    <a:bodyPr/>
                    <a:lstStyle/>
                    <a:p>
                      <a:r>
                        <a:rPr lang="en-US" sz="780" b="0" i="0" u="none" strike="noStrike" kern="1200" dirty="0">
                          <a:solidFill>
                            <a:schemeClr val="dk1"/>
                          </a:solidFill>
                          <a:effectLst/>
                          <a:latin typeface="Montserrat Medium" pitchFamily="2" charset="77"/>
                          <a:ea typeface="+mn-ea"/>
                          <a:cs typeface="+mn-cs"/>
                        </a:rPr>
                        <a:t>Can be added to the oil or water phase. Can be used in different product forms, sticks, powders and emulsions, etc. May lower pH when added to water, when making a gel disperse powder before neutralizing.</a:t>
                      </a:r>
                    </a:p>
                  </a:txBody>
                  <a:tcPr anchor="ctr">
                    <a:solidFill>
                      <a:srgbClr val="C5CEE6">
                        <a:alpha val="50196"/>
                      </a:srgbClr>
                    </a:solidFill>
                  </a:tcPr>
                </a:tc>
                <a:extLst>
                  <a:ext uri="{0D108BD9-81ED-4DB2-BD59-A6C34878D82A}">
                    <a16:rowId xmlns:a16="http://schemas.microsoft.com/office/drawing/2014/main" val="1864542643"/>
                  </a:ext>
                </a:extLst>
              </a:tr>
              <a:tr h="504497">
                <a:tc>
                  <a:txBody>
                    <a:bodyPr/>
                    <a:lstStyle/>
                    <a:p>
                      <a:pPr algn="ctr"/>
                      <a:r>
                        <a:rPr lang="en-US" sz="800" b="1" i="0" u="none" strike="noStrike" kern="1200" dirty="0" err="1">
                          <a:solidFill>
                            <a:schemeClr val="dk1"/>
                          </a:solidFill>
                          <a:effectLst/>
                          <a:latin typeface="Montserrat" pitchFamily="2" charset="77"/>
                          <a:ea typeface="+mn-ea"/>
                          <a:cs typeface="+mn-cs"/>
                        </a:rPr>
                        <a:t>Seriluxe</a:t>
                      </a:r>
                      <a:r>
                        <a:rPr lang="en-US" sz="800" b="1" i="0" u="none" strike="noStrike" kern="1200" dirty="0">
                          <a:solidFill>
                            <a:schemeClr val="dk1"/>
                          </a:solidFill>
                          <a:effectLst/>
                          <a:latin typeface="Montserrat" pitchFamily="2" charset="77"/>
                          <a:ea typeface="+mn-ea"/>
                          <a:cs typeface="+mn-cs"/>
                        </a:rPr>
                        <a:t>™ TRIP</a:t>
                      </a:r>
                      <a:endParaRPr lang="en-US" sz="800" b="1" i="0" dirty="0">
                        <a:latin typeface="Montserrat" pitchFamily="2" charset="77"/>
                      </a:endParaRPr>
                    </a:p>
                  </a:txBody>
                  <a:tcPr anchor="ctr">
                    <a:solidFill>
                      <a:srgbClr val="C5CEE6"/>
                    </a:solidFill>
                  </a:tcPr>
                </a:tc>
                <a:tc>
                  <a:txBody>
                    <a:bodyPr/>
                    <a:lstStyle/>
                    <a:p>
                      <a:pPr algn="l"/>
                      <a:r>
                        <a:rPr lang="en-US" sz="780" b="0" i="0" u="none" strike="noStrike" kern="1200" dirty="0">
                          <a:solidFill>
                            <a:schemeClr val="dk1"/>
                          </a:solidFill>
                          <a:effectLst/>
                          <a:latin typeface="Montserrat Medium" pitchFamily="2" charset="77"/>
                          <a:ea typeface="+mn-ea"/>
                          <a:cs typeface="+mn-cs"/>
                        </a:rPr>
                        <a:t>Talc-free proprietary blend designed to provide excellent compressibility with aesthetically pleasing sensorial attributes</a:t>
                      </a:r>
                      <a:endParaRPr lang="en-US" sz="780" b="0" i="0" dirty="0">
                        <a:latin typeface="Montserrat Medium" pitchFamily="2" charset="77"/>
                      </a:endParaRPr>
                    </a:p>
                  </a:txBody>
                  <a:tcPr anchor="ctr">
                    <a:solidFill>
                      <a:srgbClr val="C5CEE6">
                        <a:alpha val="50196"/>
                      </a:srgbClr>
                    </a:solidFill>
                  </a:tcPr>
                </a:tc>
                <a:tc>
                  <a:txBody>
                    <a:bodyPr/>
                    <a:lstStyle/>
                    <a:p>
                      <a:pPr algn="l"/>
                      <a:r>
                        <a:rPr lang="en-US" sz="780" b="0" i="0" u="none" strike="noStrike" kern="1200" dirty="0">
                          <a:solidFill>
                            <a:schemeClr val="dk1"/>
                          </a:solidFill>
                          <a:effectLst/>
                          <a:latin typeface="Montserrat Medium" pitchFamily="2" charset="77"/>
                          <a:ea typeface="+mn-ea"/>
                          <a:cs typeface="+mn-cs"/>
                        </a:rPr>
                        <a:t>Mica (and) Bismuth Oxychloride (and) Calcium Sodium Borosilicate </a:t>
                      </a:r>
                      <a:endParaRPr lang="en-US" sz="780" b="0" i="0" dirty="0">
                        <a:latin typeface="Montserrat Medium" pitchFamily="2" charset="77"/>
                      </a:endParaRPr>
                    </a:p>
                  </a:txBody>
                  <a:tcPr anchor="ctr">
                    <a:solidFill>
                      <a:srgbClr val="C5CEE6">
                        <a:alpha val="50196"/>
                      </a:srgbClr>
                    </a:solidFill>
                  </a:tcPr>
                </a:tc>
                <a:tc>
                  <a:txBody>
                    <a:bodyPr/>
                    <a:lstStyle/>
                    <a:p>
                      <a:pPr algn="ctr"/>
                      <a:r>
                        <a:rPr lang="en-US" sz="780" b="0" i="0" u="none" strike="noStrike" kern="1200" dirty="0">
                          <a:solidFill>
                            <a:schemeClr val="dk1"/>
                          </a:solidFill>
                          <a:effectLst/>
                          <a:latin typeface="Montserrat Medium" pitchFamily="2" charset="77"/>
                          <a:ea typeface="+mn-ea"/>
                          <a:cs typeface="+mn-cs"/>
                        </a:rPr>
                        <a:t>1-75%</a:t>
                      </a:r>
                      <a:endParaRPr lang="en-US" sz="780" b="0" i="0" dirty="0">
                        <a:latin typeface="Montserrat Medium" pitchFamily="2" charset="77"/>
                      </a:endParaRPr>
                    </a:p>
                  </a:txBody>
                  <a:tcPr anchor="ctr">
                    <a:solidFill>
                      <a:srgbClr val="C5CEE6">
                        <a:alpha val="50196"/>
                      </a:srgbClr>
                    </a:solidFill>
                  </a:tcPr>
                </a:tc>
                <a:tc>
                  <a:txBody>
                    <a:bodyPr/>
                    <a:lstStyle/>
                    <a:p>
                      <a:pPr algn="ctr"/>
                      <a:r>
                        <a:rPr lang="en-US" sz="780" b="0" i="0" dirty="0">
                          <a:latin typeface="Montserrat Medium" pitchFamily="2" charset="77"/>
                        </a:rPr>
                        <a:t>Oil</a:t>
                      </a:r>
                    </a:p>
                  </a:txBody>
                  <a:tcPr anchor="ctr">
                    <a:solidFill>
                      <a:srgbClr val="C5CEE6">
                        <a:alpha val="50196"/>
                      </a:srgbClr>
                    </a:solidFill>
                  </a:tcPr>
                </a:tc>
                <a:tc>
                  <a:txBody>
                    <a:bodyPr/>
                    <a:lstStyle/>
                    <a:p>
                      <a:r>
                        <a:rPr lang="en-US" sz="780" b="0" i="0" u="none" strike="noStrike" kern="1200" dirty="0">
                          <a:solidFill>
                            <a:schemeClr val="dk1"/>
                          </a:solidFill>
                          <a:effectLst/>
                          <a:latin typeface="Montserrat Medium" pitchFamily="2" charset="77"/>
                          <a:ea typeface="+mn-ea"/>
                          <a:cs typeface="+mn-cs"/>
                        </a:rPr>
                        <a:t>Not sensitive to temperature. Not sensitive to </a:t>
                      </a:r>
                      <a:r>
                        <a:rPr lang="en-US" sz="780" b="0" i="0" u="none" strike="noStrike" kern="1200" dirty="0" err="1">
                          <a:solidFill>
                            <a:schemeClr val="dk1"/>
                          </a:solidFill>
                          <a:effectLst/>
                          <a:latin typeface="Montserrat Medium" pitchFamily="2" charset="77"/>
                          <a:ea typeface="+mn-ea"/>
                          <a:cs typeface="+mn-cs"/>
                        </a:rPr>
                        <a:t>pH.</a:t>
                      </a:r>
                      <a:r>
                        <a:rPr lang="en-US" sz="780" b="0" i="0" u="none" strike="noStrike" kern="1200" dirty="0">
                          <a:solidFill>
                            <a:schemeClr val="dk1"/>
                          </a:solidFill>
                          <a:effectLst/>
                          <a:latin typeface="Montserrat Medium" pitchFamily="2" charset="77"/>
                          <a:ea typeface="+mn-ea"/>
                          <a:cs typeface="+mn-cs"/>
                        </a:rPr>
                        <a:t> No known incompatibilities.</a:t>
                      </a:r>
                    </a:p>
                  </a:txBody>
                  <a:tcPr anchor="ctr">
                    <a:solidFill>
                      <a:srgbClr val="C5CEE6">
                        <a:alpha val="50196"/>
                      </a:srgbClr>
                    </a:solidFill>
                  </a:tcPr>
                </a:tc>
                <a:extLst>
                  <a:ext uri="{0D108BD9-81ED-4DB2-BD59-A6C34878D82A}">
                    <a16:rowId xmlns:a16="http://schemas.microsoft.com/office/drawing/2014/main" val="3939954031"/>
                  </a:ext>
                </a:extLst>
              </a:tr>
              <a:tr h="489361">
                <a:tc>
                  <a:txBody>
                    <a:bodyPr/>
                    <a:lstStyle/>
                    <a:p>
                      <a:pPr algn="ctr"/>
                      <a:r>
                        <a:rPr lang="en-US" sz="800" b="1" i="0" u="none" strike="noStrike" kern="1200" dirty="0">
                          <a:solidFill>
                            <a:schemeClr val="dk1"/>
                          </a:solidFill>
                          <a:effectLst/>
                          <a:latin typeface="Montserrat" pitchFamily="2" charset="77"/>
                          <a:ea typeface="+mn-ea"/>
                          <a:cs typeface="+mn-cs"/>
                        </a:rPr>
                        <a:t>Sericite Collection</a:t>
                      </a:r>
                      <a:endParaRPr lang="en-US" sz="800" b="1" i="0" dirty="0">
                        <a:latin typeface="Montserrat" pitchFamily="2" charset="77"/>
                      </a:endParaRPr>
                    </a:p>
                  </a:txBody>
                  <a:tcPr anchor="ctr">
                    <a:solidFill>
                      <a:srgbClr val="C5CEE6"/>
                    </a:solidFill>
                  </a:tcPr>
                </a:tc>
                <a:tc>
                  <a:txBody>
                    <a:bodyPr/>
                    <a:lstStyle/>
                    <a:p>
                      <a:pPr algn="l"/>
                      <a:r>
                        <a:rPr lang="en-US" sz="780" b="0" i="0" u="none" strike="noStrike" kern="1200" dirty="0">
                          <a:solidFill>
                            <a:schemeClr val="dk1"/>
                          </a:solidFill>
                          <a:effectLst/>
                          <a:latin typeface="Montserrat Medium" pitchFamily="2" charset="77"/>
                          <a:ea typeface="+mn-ea"/>
                          <a:cs typeface="+mn-cs"/>
                        </a:rPr>
                        <a:t>Talc alternative powders that is a functional bulk filler and texture enhancer</a:t>
                      </a:r>
                      <a:endParaRPr lang="en-US" sz="780" b="0" i="0" dirty="0">
                        <a:latin typeface="Montserrat Medium" pitchFamily="2" charset="77"/>
                      </a:endParaRPr>
                    </a:p>
                  </a:txBody>
                  <a:tcPr anchor="ctr">
                    <a:solidFill>
                      <a:srgbClr val="C5CEE6">
                        <a:alpha val="50196"/>
                      </a:srgbClr>
                    </a:solidFill>
                  </a:tcPr>
                </a:tc>
                <a:tc>
                  <a:txBody>
                    <a:bodyPr/>
                    <a:lstStyle/>
                    <a:p>
                      <a:r>
                        <a:rPr lang="en-US" sz="780" b="0" i="0" u="none" strike="noStrike" kern="1200" dirty="0">
                          <a:solidFill>
                            <a:schemeClr val="dk1"/>
                          </a:solidFill>
                          <a:effectLst/>
                          <a:latin typeface="Montserrat Medium" pitchFamily="2" charset="77"/>
                          <a:ea typeface="+mn-ea"/>
                          <a:cs typeface="+mn-cs"/>
                        </a:rPr>
                        <a:t>Sericite FSE, PHN, SL: Mica Sericite SL-012: Mica (and) </a:t>
                      </a:r>
                      <a:r>
                        <a:rPr lang="en-US" sz="780" b="0" i="0" u="none" strike="noStrike" kern="1200" dirty="0" err="1">
                          <a:solidFill>
                            <a:schemeClr val="dk1"/>
                          </a:solidFill>
                          <a:effectLst/>
                          <a:latin typeface="Montserrat Medium" pitchFamily="2" charset="77"/>
                          <a:ea typeface="+mn-ea"/>
                          <a:cs typeface="+mn-cs"/>
                        </a:rPr>
                        <a:t>Methicone</a:t>
                      </a:r>
                      <a:endParaRPr lang="en-US" sz="780" b="0" i="0" u="none" strike="noStrike" kern="1200" dirty="0">
                        <a:solidFill>
                          <a:schemeClr val="dk1"/>
                        </a:solidFill>
                        <a:effectLst/>
                        <a:latin typeface="Montserrat Medium" pitchFamily="2" charset="77"/>
                        <a:ea typeface="+mn-ea"/>
                        <a:cs typeface="+mn-cs"/>
                      </a:endParaRPr>
                    </a:p>
                  </a:txBody>
                  <a:tcPr anchor="ctr">
                    <a:solidFill>
                      <a:srgbClr val="C5CEE6">
                        <a:alpha val="50196"/>
                      </a:srgbClr>
                    </a:solidFill>
                  </a:tcPr>
                </a:tc>
                <a:tc>
                  <a:txBody>
                    <a:bodyPr/>
                    <a:lstStyle/>
                    <a:p>
                      <a:pPr algn="ctr"/>
                      <a:r>
                        <a:rPr lang="en-US" sz="780" b="0" i="0" u="none" strike="noStrike" kern="1200" dirty="0">
                          <a:solidFill>
                            <a:schemeClr val="dk1"/>
                          </a:solidFill>
                          <a:effectLst/>
                          <a:latin typeface="Montserrat Medium" pitchFamily="2" charset="77"/>
                          <a:ea typeface="+mn-ea"/>
                          <a:cs typeface="+mn-cs"/>
                        </a:rPr>
                        <a:t>1-75%</a:t>
                      </a:r>
                      <a:endParaRPr lang="en-US" sz="780" b="0" i="0" dirty="0">
                        <a:latin typeface="Montserrat Medium" pitchFamily="2" charset="77"/>
                      </a:endParaRPr>
                    </a:p>
                  </a:txBody>
                  <a:tcPr anchor="ctr">
                    <a:solidFill>
                      <a:srgbClr val="C5CEE6">
                        <a:alpha val="50196"/>
                      </a:srgbClr>
                    </a:solidFill>
                  </a:tcPr>
                </a:tc>
                <a:tc>
                  <a:txBody>
                    <a:bodyPr/>
                    <a:lstStyle/>
                    <a:p>
                      <a:pPr algn="ctr"/>
                      <a:r>
                        <a:rPr lang="en-US" sz="780" b="0" i="0" dirty="0">
                          <a:latin typeface="Montserrat Medium" pitchFamily="2" charset="77"/>
                        </a:rPr>
                        <a:t>Oil</a:t>
                      </a:r>
                    </a:p>
                  </a:txBody>
                  <a:tcPr anchor="ctr">
                    <a:solidFill>
                      <a:srgbClr val="C5CEE6">
                        <a:alpha val="50196"/>
                      </a:srgbClr>
                    </a:solidFill>
                  </a:tcPr>
                </a:tc>
                <a:tc>
                  <a:txBody>
                    <a:bodyPr/>
                    <a:lstStyle/>
                    <a:p>
                      <a:r>
                        <a:rPr lang="en-US" sz="780" b="0" i="0" u="none" strike="noStrike" kern="1200" dirty="0">
                          <a:solidFill>
                            <a:schemeClr val="dk1"/>
                          </a:solidFill>
                          <a:effectLst/>
                          <a:latin typeface="Montserrat Medium" pitchFamily="2" charset="77"/>
                          <a:ea typeface="+mn-ea"/>
                          <a:cs typeface="+mn-cs"/>
                        </a:rPr>
                        <a:t>Primarily used in pressed and loose powders but can be used in anhydrous systems, as well as emulsions at low </a:t>
                      </a:r>
                      <a:r>
                        <a:rPr lang="en-US" sz="780" b="0" i="0" u="none" strike="noStrike" kern="1200" dirty="0" err="1">
                          <a:solidFill>
                            <a:schemeClr val="dk1"/>
                          </a:solidFill>
                          <a:effectLst/>
                          <a:latin typeface="Montserrat Medium" pitchFamily="2" charset="77"/>
                          <a:ea typeface="+mn-ea"/>
                          <a:cs typeface="+mn-cs"/>
                        </a:rPr>
                        <a:t>levels.Not</a:t>
                      </a:r>
                      <a:r>
                        <a:rPr lang="en-US" sz="780" b="0" i="0" u="none" strike="noStrike" kern="1200" dirty="0">
                          <a:solidFill>
                            <a:schemeClr val="dk1"/>
                          </a:solidFill>
                          <a:effectLst/>
                          <a:latin typeface="Montserrat Medium" pitchFamily="2" charset="77"/>
                          <a:ea typeface="+mn-ea"/>
                          <a:cs typeface="+mn-cs"/>
                        </a:rPr>
                        <a:t> intended for use as a colorant. </a:t>
                      </a:r>
                    </a:p>
                  </a:txBody>
                  <a:tcPr anchor="ctr">
                    <a:solidFill>
                      <a:srgbClr val="C5CEE6">
                        <a:alpha val="50196"/>
                      </a:srgbClr>
                    </a:solidFill>
                  </a:tcPr>
                </a:tc>
                <a:extLst>
                  <a:ext uri="{0D108BD9-81ED-4DB2-BD59-A6C34878D82A}">
                    <a16:rowId xmlns:a16="http://schemas.microsoft.com/office/drawing/2014/main" val="4046207402"/>
                  </a:ext>
                </a:extLst>
              </a:tr>
              <a:tr h="483476">
                <a:tc>
                  <a:txBody>
                    <a:bodyPr/>
                    <a:lstStyle/>
                    <a:p>
                      <a:pPr algn="ctr"/>
                      <a:r>
                        <a:rPr lang="en-US" sz="800" b="1" i="0" u="none" strike="noStrike" kern="1200" dirty="0" err="1">
                          <a:solidFill>
                            <a:schemeClr val="dk1"/>
                          </a:solidFill>
                          <a:effectLst/>
                          <a:latin typeface="Montserrat" pitchFamily="2" charset="77"/>
                          <a:ea typeface="+mn-ea"/>
                          <a:cs typeface="+mn-cs"/>
                        </a:rPr>
                        <a:t>Satinier</a:t>
                      </a:r>
                      <a:r>
                        <a:rPr lang="en-US" sz="800" b="1" i="0" u="none" strike="noStrike" kern="1200" dirty="0">
                          <a:solidFill>
                            <a:schemeClr val="dk1"/>
                          </a:solidFill>
                          <a:effectLst/>
                          <a:latin typeface="Montserrat" pitchFamily="2" charset="77"/>
                          <a:ea typeface="+mn-ea"/>
                          <a:cs typeface="+mn-cs"/>
                        </a:rPr>
                        <a:t> M5</a:t>
                      </a:r>
                      <a:endParaRPr lang="en-US" sz="800" b="1" i="0" dirty="0">
                        <a:latin typeface="Montserrat" pitchFamily="2" charset="77"/>
                      </a:endParaRPr>
                    </a:p>
                  </a:txBody>
                  <a:tcPr anchor="ctr">
                    <a:solidFill>
                      <a:srgbClr val="C5CEE6"/>
                    </a:solidFill>
                  </a:tcPr>
                </a:tc>
                <a:tc>
                  <a:txBody>
                    <a:bodyPr/>
                    <a:lstStyle/>
                    <a:p>
                      <a:pPr algn="l"/>
                      <a:r>
                        <a:rPr lang="en-US" sz="780" b="0" i="0" u="none" strike="noStrike" kern="1200" dirty="0">
                          <a:solidFill>
                            <a:schemeClr val="dk1"/>
                          </a:solidFill>
                          <a:effectLst/>
                          <a:latin typeface="Montserrat Medium" pitchFamily="2" charset="77"/>
                          <a:ea typeface="+mn-ea"/>
                          <a:cs typeface="+mn-cs"/>
                        </a:rPr>
                        <a:t>A silica grade that has a smooth particle surface and provides moderate oil absorption, allowing for an elegant texture</a:t>
                      </a:r>
                      <a:endParaRPr lang="en-US" sz="780" b="0" i="0" dirty="0">
                        <a:latin typeface="Montserrat Medium" pitchFamily="2" charset="77"/>
                      </a:endParaRPr>
                    </a:p>
                  </a:txBody>
                  <a:tcPr anchor="ctr">
                    <a:solidFill>
                      <a:srgbClr val="C5CEE6">
                        <a:alpha val="50196"/>
                      </a:srgbClr>
                    </a:solidFill>
                  </a:tcPr>
                </a:tc>
                <a:tc>
                  <a:txBody>
                    <a:bodyPr/>
                    <a:lstStyle/>
                    <a:p>
                      <a:pPr algn="l"/>
                      <a:r>
                        <a:rPr lang="en-US" sz="780" b="0" i="0" u="none" strike="noStrike" kern="1200" dirty="0">
                          <a:solidFill>
                            <a:schemeClr val="dk1"/>
                          </a:solidFill>
                          <a:effectLst/>
                          <a:latin typeface="Montserrat Medium" pitchFamily="2" charset="77"/>
                          <a:ea typeface="+mn-ea"/>
                          <a:cs typeface="+mn-cs"/>
                        </a:rPr>
                        <a:t>Silica</a:t>
                      </a:r>
                      <a:endParaRPr lang="en-US" sz="780" b="0" i="0" dirty="0">
                        <a:latin typeface="Montserrat Medium" pitchFamily="2" charset="77"/>
                      </a:endParaRPr>
                    </a:p>
                  </a:txBody>
                  <a:tcPr anchor="ctr">
                    <a:solidFill>
                      <a:srgbClr val="C5CEE6">
                        <a:alpha val="50196"/>
                      </a:srgbClr>
                    </a:solidFill>
                  </a:tcPr>
                </a:tc>
                <a:tc>
                  <a:txBody>
                    <a:bodyPr/>
                    <a:lstStyle/>
                    <a:p>
                      <a:pPr algn="ctr"/>
                      <a:r>
                        <a:rPr lang="en-US" sz="780" b="0" i="0" u="none" strike="noStrike" kern="1200" dirty="0">
                          <a:solidFill>
                            <a:schemeClr val="dk1"/>
                          </a:solidFill>
                          <a:effectLst/>
                          <a:latin typeface="Montserrat Medium" pitchFamily="2" charset="77"/>
                          <a:ea typeface="+mn-ea"/>
                          <a:cs typeface="+mn-cs"/>
                        </a:rPr>
                        <a:t>1-5%</a:t>
                      </a:r>
                      <a:endParaRPr lang="en-US" sz="780" b="0" i="0" dirty="0">
                        <a:latin typeface="Montserrat Medium" pitchFamily="2" charset="77"/>
                      </a:endParaRPr>
                    </a:p>
                  </a:txBody>
                  <a:tcPr anchor="ctr">
                    <a:solidFill>
                      <a:srgbClr val="C5CEE6">
                        <a:alpha val="50196"/>
                      </a:srgbClr>
                    </a:solidFill>
                  </a:tcPr>
                </a:tc>
                <a:tc>
                  <a:txBody>
                    <a:bodyPr/>
                    <a:lstStyle/>
                    <a:p>
                      <a:pPr algn="ctr"/>
                      <a:r>
                        <a:rPr lang="en-US" sz="780" b="0" i="0" dirty="0">
                          <a:latin typeface="Montserrat Medium" pitchFamily="2" charset="77"/>
                        </a:rPr>
                        <a:t>Oil and Water</a:t>
                      </a:r>
                    </a:p>
                  </a:txBody>
                  <a:tcPr anchor="ctr">
                    <a:solidFill>
                      <a:srgbClr val="C5CEE6">
                        <a:alpha val="50196"/>
                      </a:srgbClr>
                    </a:solidFill>
                  </a:tcPr>
                </a:tc>
                <a:tc>
                  <a:txBody>
                    <a:bodyPr/>
                    <a:lstStyle/>
                    <a:p>
                      <a:r>
                        <a:rPr lang="en-US" sz="780" b="0" i="0" u="none" strike="noStrike" kern="1200" dirty="0">
                          <a:solidFill>
                            <a:schemeClr val="dk1"/>
                          </a:solidFill>
                          <a:effectLst/>
                          <a:latin typeface="Montserrat Medium" pitchFamily="2" charset="77"/>
                          <a:ea typeface="+mn-ea"/>
                          <a:cs typeface="+mn-cs"/>
                        </a:rPr>
                        <a:t>Can be added to the oil or water phase. Can be used in different product forms, sticks, powders, emulsions, etc.</a:t>
                      </a:r>
                    </a:p>
                  </a:txBody>
                  <a:tcPr anchor="ctr">
                    <a:solidFill>
                      <a:srgbClr val="C5CEE6">
                        <a:alpha val="50196"/>
                      </a:srgbClr>
                    </a:solidFill>
                  </a:tcPr>
                </a:tc>
                <a:extLst>
                  <a:ext uri="{0D108BD9-81ED-4DB2-BD59-A6C34878D82A}">
                    <a16:rowId xmlns:a16="http://schemas.microsoft.com/office/drawing/2014/main" val="344812744"/>
                  </a:ext>
                </a:extLst>
              </a:tr>
              <a:tr h="441434">
                <a:tc>
                  <a:txBody>
                    <a:bodyPr/>
                    <a:lstStyle/>
                    <a:p>
                      <a:pPr algn="ctr"/>
                      <a:r>
                        <a:rPr lang="en-US" sz="800" b="1" i="0" u="none" strike="noStrike" kern="1200" dirty="0">
                          <a:solidFill>
                            <a:schemeClr val="dk1"/>
                          </a:solidFill>
                          <a:effectLst/>
                          <a:latin typeface="Montserrat" pitchFamily="2" charset="77"/>
                          <a:ea typeface="+mn-ea"/>
                          <a:cs typeface="+mn-cs"/>
                        </a:rPr>
                        <a:t>Scrub Silica 180G</a:t>
                      </a:r>
                      <a:endParaRPr lang="en-US" sz="800" b="1" i="0" dirty="0">
                        <a:latin typeface="Montserrat" pitchFamily="2" charset="77"/>
                      </a:endParaRPr>
                    </a:p>
                  </a:txBody>
                  <a:tcPr anchor="ctr">
                    <a:solidFill>
                      <a:srgbClr val="C5CEE6"/>
                    </a:solidFill>
                  </a:tcPr>
                </a:tc>
                <a:tc>
                  <a:txBody>
                    <a:bodyPr/>
                    <a:lstStyle/>
                    <a:p>
                      <a:pPr algn="l"/>
                      <a:r>
                        <a:rPr lang="en-US" sz="780" b="0" i="0" u="none" strike="noStrike" kern="1200" dirty="0">
                          <a:solidFill>
                            <a:schemeClr val="dk1"/>
                          </a:solidFill>
                          <a:effectLst/>
                          <a:latin typeface="Montserrat Medium" pitchFamily="2" charset="77"/>
                          <a:ea typeface="+mn-ea"/>
                          <a:cs typeface="+mn-cs"/>
                        </a:rPr>
                        <a:t>A natural origin exfoliating material that is an alternative to plastic beads</a:t>
                      </a:r>
                      <a:endParaRPr lang="en-US" sz="780" b="0" i="0" dirty="0">
                        <a:latin typeface="Montserrat Medium" pitchFamily="2" charset="77"/>
                      </a:endParaRPr>
                    </a:p>
                  </a:txBody>
                  <a:tcPr anchor="ctr">
                    <a:solidFill>
                      <a:srgbClr val="C5CEE6">
                        <a:alpha val="50196"/>
                      </a:srgbClr>
                    </a:solidFill>
                  </a:tcPr>
                </a:tc>
                <a:tc>
                  <a:txBody>
                    <a:bodyPr/>
                    <a:lstStyle/>
                    <a:p>
                      <a:pPr algn="l"/>
                      <a:r>
                        <a:rPr lang="en-US" sz="780" b="0" i="0" u="none" strike="noStrike" kern="1200" dirty="0">
                          <a:solidFill>
                            <a:schemeClr val="dk1"/>
                          </a:solidFill>
                          <a:effectLst/>
                          <a:latin typeface="Montserrat Medium" pitchFamily="2" charset="77"/>
                          <a:ea typeface="+mn-ea"/>
                          <a:cs typeface="+mn-cs"/>
                        </a:rPr>
                        <a:t>Silica</a:t>
                      </a:r>
                      <a:endParaRPr lang="en-US" sz="780" b="0" i="0" dirty="0">
                        <a:latin typeface="Montserrat Medium" pitchFamily="2" charset="77"/>
                      </a:endParaRPr>
                    </a:p>
                  </a:txBody>
                  <a:tcPr anchor="ctr">
                    <a:solidFill>
                      <a:srgbClr val="C5CEE6">
                        <a:alpha val="50196"/>
                      </a:srgbClr>
                    </a:solidFill>
                  </a:tcPr>
                </a:tc>
                <a:tc>
                  <a:txBody>
                    <a:bodyPr/>
                    <a:lstStyle/>
                    <a:p>
                      <a:pPr marL="0" marR="0" lvl="0" indent="0" algn="ctr" defTabSz="914398" rtl="0" eaLnBrk="1" fontAlgn="auto" latinLnBrk="0" hangingPunct="1">
                        <a:lnSpc>
                          <a:spcPct val="100000"/>
                        </a:lnSpc>
                        <a:spcBef>
                          <a:spcPts val="0"/>
                        </a:spcBef>
                        <a:spcAft>
                          <a:spcPts val="0"/>
                        </a:spcAft>
                        <a:buClrTx/>
                        <a:buSzTx/>
                        <a:buFontTx/>
                        <a:buNone/>
                        <a:tabLst/>
                        <a:defRPr/>
                      </a:pPr>
                      <a:r>
                        <a:rPr lang="en-US" sz="780" b="0" i="0" u="none" strike="noStrike" kern="1200" dirty="0">
                          <a:solidFill>
                            <a:schemeClr val="dk1"/>
                          </a:solidFill>
                          <a:effectLst/>
                          <a:latin typeface="Montserrat Medium" pitchFamily="2" charset="77"/>
                          <a:ea typeface="+mn-ea"/>
                          <a:cs typeface="+mn-cs"/>
                        </a:rPr>
                        <a:t>1-5%</a:t>
                      </a:r>
                      <a:endParaRPr lang="en-US" sz="780" b="0" i="0" dirty="0">
                        <a:latin typeface="Montserrat Medium" pitchFamily="2" charset="77"/>
                      </a:endParaRPr>
                    </a:p>
                  </a:txBody>
                  <a:tcPr anchor="ctr">
                    <a:solidFill>
                      <a:srgbClr val="C5CEE6">
                        <a:alpha val="50196"/>
                      </a:srgbClr>
                    </a:solidFill>
                  </a:tcPr>
                </a:tc>
                <a:tc>
                  <a:txBody>
                    <a:bodyPr/>
                    <a:lstStyle/>
                    <a:p>
                      <a:pPr algn="ctr"/>
                      <a:r>
                        <a:rPr lang="en-US" sz="780" b="0" i="0" dirty="0">
                          <a:latin typeface="Montserrat Medium" pitchFamily="2" charset="77"/>
                        </a:rPr>
                        <a:t>Water</a:t>
                      </a:r>
                    </a:p>
                  </a:txBody>
                  <a:tcPr anchor="ctr">
                    <a:solidFill>
                      <a:srgbClr val="C5CEE6">
                        <a:alpha val="50196"/>
                      </a:srgbClr>
                    </a:solidFill>
                  </a:tcPr>
                </a:tc>
                <a:tc>
                  <a:txBody>
                    <a:bodyPr/>
                    <a:lstStyle/>
                    <a:p>
                      <a:r>
                        <a:rPr lang="en-US" sz="780" b="0" i="0" u="none" strike="noStrike" kern="1200" dirty="0">
                          <a:solidFill>
                            <a:schemeClr val="dk1"/>
                          </a:solidFill>
                          <a:effectLst/>
                          <a:latin typeface="Montserrat Medium" pitchFamily="2" charset="77"/>
                          <a:ea typeface="+mn-ea"/>
                          <a:cs typeface="+mn-cs"/>
                        </a:rPr>
                        <a:t>Optimal pH range: 3-9. In emulsions, add after forming the emulsion. Should not be homogenized. Can alter pH when added to water. </a:t>
                      </a:r>
                    </a:p>
                  </a:txBody>
                  <a:tcPr anchor="ctr">
                    <a:solidFill>
                      <a:srgbClr val="C5CEE6">
                        <a:alpha val="50196"/>
                      </a:srgbClr>
                    </a:solidFill>
                  </a:tcPr>
                </a:tc>
                <a:extLst>
                  <a:ext uri="{0D108BD9-81ED-4DB2-BD59-A6C34878D82A}">
                    <a16:rowId xmlns:a16="http://schemas.microsoft.com/office/drawing/2014/main" val="2995557506"/>
                  </a:ext>
                </a:extLst>
              </a:tr>
              <a:tr h="462455">
                <a:tc>
                  <a:txBody>
                    <a:bodyPr/>
                    <a:lstStyle/>
                    <a:p>
                      <a:pPr algn="ctr"/>
                      <a:r>
                        <a:rPr lang="en-US" sz="800" b="1" i="0" u="none" strike="noStrike" kern="1200" dirty="0">
                          <a:solidFill>
                            <a:schemeClr val="dk1"/>
                          </a:solidFill>
                          <a:effectLst/>
                          <a:latin typeface="Montserrat" pitchFamily="2" charset="77"/>
                          <a:ea typeface="+mn-ea"/>
                          <a:cs typeface="+mn-cs"/>
                        </a:rPr>
                        <a:t>Scrub Silica 300G</a:t>
                      </a:r>
                      <a:endParaRPr lang="en-US" sz="800" b="1" i="0" dirty="0">
                        <a:latin typeface="Montserrat" pitchFamily="2" charset="77"/>
                      </a:endParaRPr>
                    </a:p>
                  </a:txBody>
                  <a:tcPr anchor="ctr">
                    <a:solidFill>
                      <a:srgbClr val="C5CEE6"/>
                    </a:solidFill>
                  </a:tcPr>
                </a:tc>
                <a:tc>
                  <a:txBody>
                    <a:bodyPr/>
                    <a:lstStyle/>
                    <a:p>
                      <a:pPr marL="0" marR="0" lvl="0" indent="0" algn="l" defTabSz="914398" rtl="0" eaLnBrk="1" fontAlgn="auto" latinLnBrk="0" hangingPunct="1">
                        <a:lnSpc>
                          <a:spcPct val="100000"/>
                        </a:lnSpc>
                        <a:spcBef>
                          <a:spcPts val="0"/>
                        </a:spcBef>
                        <a:spcAft>
                          <a:spcPts val="0"/>
                        </a:spcAft>
                        <a:buClrTx/>
                        <a:buSzTx/>
                        <a:buFontTx/>
                        <a:buNone/>
                        <a:tabLst/>
                        <a:defRPr/>
                      </a:pPr>
                      <a:r>
                        <a:rPr lang="en-US" sz="780" b="0" i="0" u="none" strike="noStrike" kern="1200" dirty="0">
                          <a:solidFill>
                            <a:schemeClr val="dk1"/>
                          </a:solidFill>
                          <a:effectLst/>
                          <a:latin typeface="Montserrat Medium" pitchFamily="2" charset="77"/>
                          <a:ea typeface="+mn-ea"/>
                          <a:cs typeface="+mn-cs"/>
                        </a:rPr>
                        <a:t>A natural origin exfoliating material that is an alternative to plastic beads</a:t>
                      </a:r>
                      <a:endParaRPr lang="en-US" sz="780" b="0" i="0" dirty="0">
                        <a:latin typeface="Montserrat Medium" pitchFamily="2" charset="77"/>
                      </a:endParaRPr>
                    </a:p>
                  </a:txBody>
                  <a:tcPr anchor="ctr">
                    <a:solidFill>
                      <a:srgbClr val="C5CEE6">
                        <a:alpha val="50196"/>
                      </a:srgbClr>
                    </a:solidFill>
                  </a:tcPr>
                </a:tc>
                <a:tc>
                  <a:txBody>
                    <a:bodyPr/>
                    <a:lstStyle/>
                    <a:p>
                      <a:pPr algn="l"/>
                      <a:r>
                        <a:rPr lang="en-US" sz="780" b="0" i="0" u="none" strike="noStrike" kern="1200" dirty="0">
                          <a:solidFill>
                            <a:schemeClr val="dk1"/>
                          </a:solidFill>
                          <a:effectLst/>
                          <a:latin typeface="Montserrat Medium" pitchFamily="2" charset="77"/>
                          <a:ea typeface="+mn-ea"/>
                          <a:cs typeface="+mn-cs"/>
                        </a:rPr>
                        <a:t>Silica</a:t>
                      </a:r>
                      <a:endParaRPr lang="en-US" sz="780" b="0" i="0" dirty="0">
                        <a:latin typeface="Montserrat Medium" pitchFamily="2" charset="77"/>
                      </a:endParaRPr>
                    </a:p>
                  </a:txBody>
                  <a:tcPr anchor="ctr">
                    <a:solidFill>
                      <a:srgbClr val="C5CEE6">
                        <a:alpha val="50196"/>
                      </a:srgbClr>
                    </a:solidFill>
                  </a:tcPr>
                </a:tc>
                <a:tc>
                  <a:txBody>
                    <a:bodyPr/>
                    <a:lstStyle/>
                    <a:p>
                      <a:pPr marL="0" marR="0" lvl="0" indent="0" algn="ctr" defTabSz="914398" rtl="0" eaLnBrk="1" fontAlgn="auto" latinLnBrk="0" hangingPunct="1">
                        <a:lnSpc>
                          <a:spcPct val="100000"/>
                        </a:lnSpc>
                        <a:spcBef>
                          <a:spcPts val="0"/>
                        </a:spcBef>
                        <a:spcAft>
                          <a:spcPts val="0"/>
                        </a:spcAft>
                        <a:buClrTx/>
                        <a:buSzTx/>
                        <a:buFontTx/>
                        <a:buNone/>
                        <a:tabLst/>
                        <a:defRPr/>
                      </a:pPr>
                      <a:r>
                        <a:rPr lang="en-US" sz="780" b="0" i="0" u="none" strike="noStrike" kern="1200" dirty="0">
                          <a:solidFill>
                            <a:schemeClr val="dk1"/>
                          </a:solidFill>
                          <a:effectLst/>
                          <a:latin typeface="Montserrat Medium" pitchFamily="2" charset="77"/>
                          <a:ea typeface="+mn-ea"/>
                          <a:cs typeface="+mn-cs"/>
                        </a:rPr>
                        <a:t>1-5%</a:t>
                      </a:r>
                      <a:endParaRPr lang="en-US" sz="780" b="0" i="0" dirty="0">
                        <a:latin typeface="Montserrat Medium" pitchFamily="2" charset="77"/>
                      </a:endParaRPr>
                    </a:p>
                  </a:txBody>
                  <a:tcPr anchor="ctr">
                    <a:solidFill>
                      <a:srgbClr val="C5CEE6">
                        <a:alpha val="50196"/>
                      </a:srgbClr>
                    </a:solidFill>
                  </a:tcPr>
                </a:tc>
                <a:tc>
                  <a:txBody>
                    <a:bodyPr/>
                    <a:lstStyle/>
                    <a:p>
                      <a:pPr algn="ctr"/>
                      <a:r>
                        <a:rPr lang="en-US" sz="780" b="0" i="0" dirty="0">
                          <a:latin typeface="Montserrat Medium" pitchFamily="2" charset="77"/>
                        </a:rPr>
                        <a:t>Water</a:t>
                      </a:r>
                    </a:p>
                  </a:txBody>
                  <a:tcPr anchor="ctr">
                    <a:solidFill>
                      <a:srgbClr val="C5CEE6">
                        <a:alpha val="50196"/>
                      </a:srgbClr>
                    </a:solidFill>
                  </a:tcPr>
                </a:tc>
                <a:tc>
                  <a:txBody>
                    <a:bodyPr/>
                    <a:lstStyle/>
                    <a:p>
                      <a:pPr marL="0" marR="0" lvl="0" indent="0" algn="l" defTabSz="914398" rtl="0" eaLnBrk="1" fontAlgn="auto" latinLnBrk="0" hangingPunct="1">
                        <a:lnSpc>
                          <a:spcPct val="100000"/>
                        </a:lnSpc>
                        <a:spcBef>
                          <a:spcPts val="0"/>
                        </a:spcBef>
                        <a:spcAft>
                          <a:spcPts val="0"/>
                        </a:spcAft>
                        <a:buClrTx/>
                        <a:buSzTx/>
                        <a:buFontTx/>
                        <a:buNone/>
                        <a:tabLst/>
                        <a:defRPr/>
                      </a:pPr>
                      <a:r>
                        <a:rPr lang="en-US" sz="780" b="0" i="0" u="none" strike="noStrike" kern="1200" dirty="0">
                          <a:solidFill>
                            <a:schemeClr val="dk1"/>
                          </a:solidFill>
                          <a:effectLst/>
                          <a:latin typeface="Montserrat Medium" pitchFamily="2" charset="77"/>
                          <a:ea typeface="+mn-ea"/>
                          <a:cs typeface="+mn-cs"/>
                        </a:rPr>
                        <a:t>Optimal pH range: 3-9. In emulsions, add after forming the emulsion. Should not be homogenized. Can alter pH when added to water. </a:t>
                      </a:r>
                    </a:p>
                  </a:txBody>
                  <a:tcPr anchor="ctr">
                    <a:solidFill>
                      <a:srgbClr val="C5CEE6">
                        <a:alpha val="50196"/>
                      </a:srgbClr>
                    </a:solidFill>
                  </a:tcPr>
                </a:tc>
                <a:extLst>
                  <a:ext uri="{0D108BD9-81ED-4DB2-BD59-A6C34878D82A}">
                    <a16:rowId xmlns:a16="http://schemas.microsoft.com/office/drawing/2014/main" val="620849394"/>
                  </a:ext>
                </a:extLst>
              </a:tr>
              <a:tr h="504497">
                <a:tc>
                  <a:txBody>
                    <a:bodyPr/>
                    <a:lstStyle/>
                    <a:p>
                      <a:pPr algn="ctr"/>
                      <a:r>
                        <a:rPr lang="en-US" sz="800" b="1" i="0" u="none" strike="noStrike" kern="1200" dirty="0">
                          <a:solidFill>
                            <a:schemeClr val="dk1"/>
                          </a:solidFill>
                          <a:effectLst/>
                          <a:latin typeface="Montserrat" pitchFamily="2" charset="77"/>
                          <a:ea typeface="+mn-ea"/>
                          <a:cs typeface="+mn-cs"/>
                        </a:rPr>
                        <a:t>Scrub Silica 600G</a:t>
                      </a:r>
                      <a:endParaRPr lang="en-US" sz="800" b="1" i="0" dirty="0">
                        <a:latin typeface="Montserrat" pitchFamily="2" charset="77"/>
                      </a:endParaRPr>
                    </a:p>
                  </a:txBody>
                  <a:tcPr anchor="ctr">
                    <a:solidFill>
                      <a:srgbClr val="C5CEE6"/>
                    </a:solidFill>
                  </a:tcPr>
                </a:tc>
                <a:tc>
                  <a:txBody>
                    <a:bodyPr/>
                    <a:lstStyle/>
                    <a:p>
                      <a:pPr marL="0" marR="0" lvl="0" indent="0" algn="l" defTabSz="914398" rtl="0" eaLnBrk="1" fontAlgn="auto" latinLnBrk="0" hangingPunct="1">
                        <a:lnSpc>
                          <a:spcPct val="100000"/>
                        </a:lnSpc>
                        <a:spcBef>
                          <a:spcPts val="0"/>
                        </a:spcBef>
                        <a:spcAft>
                          <a:spcPts val="0"/>
                        </a:spcAft>
                        <a:buClrTx/>
                        <a:buSzTx/>
                        <a:buFontTx/>
                        <a:buNone/>
                        <a:tabLst/>
                        <a:defRPr/>
                      </a:pPr>
                      <a:r>
                        <a:rPr lang="en-US" sz="780" b="0" i="0" u="none" strike="noStrike" kern="1200" dirty="0">
                          <a:solidFill>
                            <a:schemeClr val="dk1"/>
                          </a:solidFill>
                          <a:effectLst/>
                          <a:latin typeface="Montserrat Medium" pitchFamily="2" charset="77"/>
                          <a:ea typeface="+mn-ea"/>
                          <a:cs typeface="+mn-cs"/>
                        </a:rPr>
                        <a:t>A natural origin exfoliating material that is an alternative to plastic beads</a:t>
                      </a:r>
                      <a:endParaRPr lang="en-US" sz="780" b="0" i="0" dirty="0">
                        <a:latin typeface="Montserrat Medium" pitchFamily="2" charset="77"/>
                      </a:endParaRPr>
                    </a:p>
                  </a:txBody>
                  <a:tcPr anchor="ctr">
                    <a:solidFill>
                      <a:srgbClr val="C5CEE6">
                        <a:alpha val="50196"/>
                      </a:srgbClr>
                    </a:solidFill>
                  </a:tcPr>
                </a:tc>
                <a:tc>
                  <a:txBody>
                    <a:bodyPr/>
                    <a:lstStyle/>
                    <a:p>
                      <a:pPr algn="l"/>
                      <a:r>
                        <a:rPr lang="en-US" sz="780" b="0" i="0" u="none" strike="noStrike" kern="1200" dirty="0">
                          <a:solidFill>
                            <a:schemeClr val="dk1"/>
                          </a:solidFill>
                          <a:effectLst/>
                          <a:latin typeface="Montserrat Medium" pitchFamily="2" charset="77"/>
                          <a:ea typeface="+mn-ea"/>
                          <a:cs typeface="+mn-cs"/>
                        </a:rPr>
                        <a:t>Silica</a:t>
                      </a:r>
                      <a:endParaRPr lang="en-US" sz="780" b="0" i="0" dirty="0">
                        <a:latin typeface="Montserrat Medium" pitchFamily="2" charset="77"/>
                      </a:endParaRPr>
                    </a:p>
                  </a:txBody>
                  <a:tcPr anchor="ctr">
                    <a:solidFill>
                      <a:srgbClr val="C5CEE6">
                        <a:alpha val="50196"/>
                      </a:srgbClr>
                    </a:solidFill>
                  </a:tcPr>
                </a:tc>
                <a:tc>
                  <a:txBody>
                    <a:bodyPr/>
                    <a:lstStyle/>
                    <a:p>
                      <a:pPr marL="0" marR="0" lvl="0" indent="0" algn="ctr" defTabSz="914398" rtl="0" eaLnBrk="1" fontAlgn="auto" latinLnBrk="0" hangingPunct="1">
                        <a:lnSpc>
                          <a:spcPct val="100000"/>
                        </a:lnSpc>
                        <a:spcBef>
                          <a:spcPts val="0"/>
                        </a:spcBef>
                        <a:spcAft>
                          <a:spcPts val="0"/>
                        </a:spcAft>
                        <a:buClrTx/>
                        <a:buSzTx/>
                        <a:buFontTx/>
                        <a:buNone/>
                        <a:tabLst/>
                        <a:defRPr/>
                      </a:pPr>
                      <a:r>
                        <a:rPr lang="en-US" sz="780" b="0" i="0" u="none" strike="noStrike" kern="1200" dirty="0">
                          <a:solidFill>
                            <a:schemeClr val="dk1"/>
                          </a:solidFill>
                          <a:effectLst/>
                          <a:latin typeface="Montserrat Medium" pitchFamily="2" charset="77"/>
                          <a:ea typeface="+mn-ea"/>
                          <a:cs typeface="+mn-cs"/>
                        </a:rPr>
                        <a:t>1-5%</a:t>
                      </a:r>
                      <a:endParaRPr lang="en-US" sz="780" b="0" i="0" dirty="0">
                        <a:latin typeface="Montserrat Medium" pitchFamily="2" charset="77"/>
                      </a:endParaRPr>
                    </a:p>
                  </a:txBody>
                  <a:tcPr anchor="ctr">
                    <a:solidFill>
                      <a:srgbClr val="C5CEE6">
                        <a:alpha val="50196"/>
                      </a:srgbClr>
                    </a:solidFill>
                  </a:tcPr>
                </a:tc>
                <a:tc>
                  <a:txBody>
                    <a:bodyPr/>
                    <a:lstStyle/>
                    <a:p>
                      <a:pPr algn="ctr"/>
                      <a:r>
                        <a:rPr lang="en-US" sz="780" b="0" i="0" dirty="0">
                          <a:latin typeface="Montserrat Medium" pitchFamily="2" charset="77"/>
                        </a:rPr>
                        <a:t>Water</a:t>
                      </a:r>
                    </a:p>
                  </a:txBody>
                  <a:tcPr anchor="ctr">
                    <a:solidFill>
                      <a:srgbClr val="C5CEE6">
                        <a:alpha val="50196"/>
                      </a:srgbClr>
                    </a:solidFill>
                  </a:tcPr>
                </a:tc>
                <a:tc>
                  <a:txBody>
                    <a:bodyPr/>
                    <a:lstStyle/>
                    <a:p>
                      <a:pPr marL="0" marR="0" lvl="0" indent="0" algn="l" defTabSz="914398" rtl="0" eaLnBrk="1" fontAlgn="auto" latinLnBrk="0" hangingPunct="1">
                        <a:lnSpc>
                          <a:spcPct val="100000"/>
                        </a:lnSpc>
                        <a:spcBef>
                          <a:spcPts val="0"/>
                        </a:spcBef>
                        <a:spcAft>
                          <a:spcPts val="0"/>
                        </a:spcAft>
                        <a:buClrTx/>
                        <a:buSzTx/>
                        <a:buFontTx/>
                        <a:buNone/>
                        <a:tabLst/>
                        <a:defRPr/>
                      </a:pPr>
                      <a:r>
                        <a:rPr lang="en-US" sz="780" b="0" i="0" u="none" strike="noStrike" kern="1200" dirty="0">
                          <a:solidFill>
                            <a:schemeClr val="dk1"/>
                          </a:solidFill>
                          <a:effectLst/>
                          <a:latin typeface="Montserrat Medium" pitchFamily="2" charset="77"/>
                          <a:ea typeface="+mn-ea"/>
                          <a:cs typeface="+mn-cs"/>
                        </a:rPr>
                        <a:t>Optimal pH range: 3-9. In emulsions, add after forming the emulsion. Should not be homogenized. Can alter pH when added to water. </a:t>
                      </a:r>
                    </a:p>
                  </a:txBody>
                  <a:tcPr anchor="ctr">
                    <a:solidFill>
                      <a:srgbClr val="C5CEE6">
                        <a:alpha val="50196"/>
                      </a:srgbClr>
                    </a:solidFill>
                  </a:tcPr>
                </a:tc>
                <a:extLst>
                  <a:ext uri="{0D108BD9-81ED-4DB2-BD59-A6C34878D82A}">
                    <a16:rowId xmlns:a16="http://schemas.microsoft.com/office/drawing/2014/main" val="2005067162"/>
                  </a:ext>
                </a:extLst>
              </a:tr>
              <a:tr h="470339">
                <a:tc>
                  <a:txBody>
                    <a:bodyPr/>
                    <a:lstStyle/>
                    <a:p>
                      <a:pPr algn="ctr"/>
                      <a:r>
                        <a:rPr lang="en-US" sz="800" b="1" i="0" u="none" strike="noStrike" kern="1200" dirty="0">
                          <a:solidFill>
                            <a:schemeClr val="dk1"/>
                          </a:solidFill>
                          <a:effectLst/>
                          <a:latin typeface="Montserrat" pitchFamily="2" charset="77"/>
                          <a:ea typeface="+mn-ea"/>
                          <a:cs typeface="+mn-cs"/>
                        </a:rPr>
                        <a:t>Scrub Silica 40S</a:t>
                      </a:r>
                      <a:endParaRPr lang="en-US" sz="800" b="1" i="0" dirty="0">
                        <a:latin typeface="Montserrat" pitchFamily="2" charset="77"/>
                      </a:endParaRPr>
                    </a:p>
                  </a:txBody>
                  <a:tcPr anchor="ctr">
                    <a:solidFill>
                      <a:srgbClr val="C5CEE6"/>
                    </a:solidFill>
                  </a:tcPr>
                </a:tc>
                <a:tc>
                  <a:txBody>
                    <a:bodyPr/>
                    <a:lstStyle/>
                    <a:p>
                      <a:pPr marL="0" marR="0" lvl="0" indent="0" algn="l" defTabSz="914398" rtl="0" eaLnBrk="1" fontAlgn="auto" latinLnBrk="0" hangingPunct="1">
                        <a:lnSpc>
                          <a:spcPct val="100000"/>
                        </a:lnSpc>
                        <a:spcBef>
                          <a:spcPts val="0"/>
                        </a:spcBef>
                        <a:spcAft>
                          <a:spcPts val="0"/>
                        </a:spcAft>
                        <a:buClrTx/>
                        <a:buSzTx/>
                        <a:buFontTx/>
                        <a:buNone/>
                        <a:tabLst/>
                        <a:defRPr/>
                      </a:pPr>
                      <a:r>
                        <a:rPr lang="en-US" sz="780" b="0" i="0" u="none" strike="noStrike" kern="1200" dirty="0">
                          <a:solidFill>
                            <a:schemeClr val="dk1"/>
                          </a:solidFill>
                          <a:effectLst/>
                          <a:latin typeface="Montserrat Medium" pitchFamily="2" charset="77"/>
                          <a:ea typeface="+mn-ea"/>
                          <a:cs typeface="+mn-cs"/>
                        </a:rPr>
                        <a:t>A natural origin exfoliating material that is an alternative to plastic beads</a:t>
                      </a:r>
                      <a:endParaRPr lang="en-US" sz="780" b="0" i="0" dirty="0">
                        <a:latin typeface="Montserrat Medium" pitchFamily="2" charset="77"/>
                      </a:endParaRPr>
                    </a:p>
                  </a:txBody>
                  <a:tcPr anchor="ctr">
                    <a:solidFill>
                      <a:srgbClr val="C5CEE6">
                        <a:alpha val="50196"/>
                      </a:srgbClr>
                    </a:solidFill>
                  </a:tcPr>
                </a:tc>
                <a:tc>
                  <a:txBody>
                    <a:bodyPr/>
                    <a:lstStyle/>
                    <a:p>
                      <a:pPr algn="l"/>
                      <a:r>
                        <a:rPr lang="en-US" sz="780" b="0" i="0" u="none" strike="noStrike" kern="1200" dirty="0">
                          <a:solidFill>
                            <a:schemeClr val="dk1"/>
                          </a:solidFill>
                          <a:effectLst/>
                          <a:latin typeface="Montserrat Medium" pitchFamily="2" charset="77"/>
                          <a:ea typeface="+mn-ea"/>
                          <a:cs typeface="+mn-cs"/>
                        </a:rPr>
                        <a:t>Silica</a:t>
                      </a:r>
                      <a:endParaRPr lang="en-US" sz="780" b="0" i="0" dirty="0">
                        <a:latin typeface="Montserrat Medium" pitchFamily="2" charset="77"/>
                      </a:endParaRPr>
                    </a:p>
                  </a:txBody>
                  <a:tcPr anchor="ctr">
                    <a:solidFill>
                      <a:srgbClr val="C5CEE6">
                        <a:alpha val="50196"/>
                      </a:srgbClr>
                    </a:solidFill>
                  </a:tcPr>
                </a:tc>
                <a:tc>
                  <a:txBody>
                    <a:bodyPr/>
                    <a:lstStyle/>
                    <a:p>
                      <a:pPr marL="0" marR="0" lvl="0" indent="0" algn="ctr" defTabSz="914398" rtl="0" eaLnBrk="1" fontAlgn="auto" latinLnBrk="0" hangingPunct="1">
                        <a:lnSpc>
                          <a:spcPct val="100000"/>
                        </a:lnSpc>
                        <a:spcBef>
                          <a:spcPts val="0"/>
                        </a:spcBef>
                        <a:spcAft>
                          <a:spcPts val="0"/>
                        </a:spcAft>
                        <a:buClrTx/>
                        <a:buSzTx/>
                        <a:buFontTx/>
                        <a:buNone/>
                        <a:tabLst/>
                        <a:defRPr/>
                      </a:pPr>
                      <a:r>
                        <a:rPr lang="en-US" sz="780" b="0" i="0" u="none" strike="noStrike" kern="1200" dirty="0">
                          <a:solidFill>
                            <a:schemeClr val="dk1"/>
                          </a:solidFill>
                          <a:effectLst/>
                          <a:latin typeface="Montserrat Medium" pitchFamily="2" charset="77"/>
                          <a:ea typeface="+mn-ea"/>
                          <a:cs typeface="+mn-cs"/>
                        </a:rPr>
                        <a:t>1-5%</a:t>
                      </a:r>
                      <a:endParaRPr lang="en-US" sz="780" b="0" i="0" dirty="0">
                        <a:latin typeface="Montserrat Medium" pitchFamily="2" charset="77"/>
                      </a:endParaRPr>
                    </a:p>
                  </a:txBody>
                  <a:tcPr anchor="ctr">
                    <a:solidFill>
                      <a:srgbClr val="C5CEE6">
                        <a:alpha val="50196"/>
                      </a:srgbClr>
                    </a:solidFill>
                  </a:tcPr>
                </a:tc>
                <a:tc>
                  <a:txBody>
                    <a:bodyPr/>
                    <a:lstStyle/>
                    <a:p>
                      <a:pPr algn="ctr"/>
                      <a:r>
                        <a:rPr lang="en-US" sz="780" b="0" i="0" dirty="0">
                          <a:latin typeface="Montserrat Medium" pitchFamily="2" charset="77"/>
                        </a:rPr>
                        <a:t>Water</a:t>
                      </a:r>
                    </a:p>
                  </a:txBody>
                  <a:tcPr anchor="ctr">
                    <a:solidFill>
                      <a:srgbClr val="C5CEE6">
                        <a:alpha val="50196"/>
                      </a:srgbClr>
                    </a:solidFill>
                  </a:tcPr>
                </a:tc>
                <a:tc>
                  <a:txBody>
                    <a:bodyPr/>
                    <a:lstStyle/>
                    <a:p>
                      <a:pPr marL="0" marR="0" lvl="0" indent="0" algn="l" defTabSz="914398" rtl="0" eaLnBrk="1" fontAlgn="auto" latinLnBrk="0" hangingPunct="1">
                        <a:lnSpc>
                          <a:spcPct val="100000"/>
                        </a:lnSpc>
                        <a:spcBef>
                          <a:spcPts val="0"/>
                        </a:spcBef>
                        <a:spcAft>
                          <a:spcPts val="0"/>
                        </a:spcAft>
                        <a:buClrTx/>
                        <a:buSzTx/>
                        <a:buFontTx/>
                        <a:buNone/>
                        <a:tabLst/>
                        <a:defRPr/>
                      </a:pPr>
                      <a:r>
                        <a:rPr lang="en-US" sz="780" b="0" i="0" u="none" strike="noStrike" kern="1200" dirty="0">
                          <a:solidFill>
                            <a:schemeClr val="dk1"/>
                          </a:solidFill>
                          <a:effectLst/>
                          <a:latin typeface="Montserrat Medium" pitchFamily="2" charset="77"/>
                          <a:ea typeface="+mn-ea"/>
                          <a:cs typeface="+mn-cs"/>
                        </a:rPr>
                        <a:t>Optimal pH range: 3-9. In emulsions, add after forming the emulsion. Should not be homogenized. Can alter pH when added to water. </a:t>
                      </a:r>
                    </a:p>
                  </a:txBody>
                  <a:tcPr anchor="ctr">
                    <a:solidFill>
                      <a:srgbClr val="C5CEE6">
                        <a:alpha val="50196"/>
                      </a:srgbClr>
                    </a:solidFill>
                  </a:tcPr>
                </a:tc>
                <a:extLst>
                  <a:ext uri="{0D108BD9-81ED-4DB2-BD59-A6C34878D82A}">
                    <a16:rowId xmlns:a16="http://schemas.microsoft.com/office/drawing/2014/main" val="898070960"/>
                  </a:ext>
                </a:extLst>
              </a:tr>
              <a:tr h="567558">
                <a:tc>
                  <a:txBody>
                    <a:bodyPr/>
                    <a:lstStyle/>
                    <a:p>
                      <a:pPr algn="ctr"/>
                      <a:r>
                        <a:rPr lang="en-US" sz="800" b="1" i="0" u="none" strike="noStrike" kern="1200" dirty="0" err="1">
                          <a:solidFill>
                            <a:schemeClr val="dk1"/>
                          </a:solidFill>
                          <a:effectLst/>
                          <a:latin typeface="Montserrat" pitchFamily="2" charset="77"/>
                          <a:ea typeface="+mn-ea"/>
                          <a:cs typeface="+mn-cs"/>
                        </a:rPr>
                        <a:t>Anybes</a:t>
                      </a:r>
                      <a:r>
                        <a:rPr lang="en-US" sz="800" b="1" i="0" u="none" strike="noStrike" kern="1200" dirty="0">
                          <a:solidFill>
                            <a:schemeClr val="dk1"/>
                          </a:solidFill>
                          <a:effectLst/>
                          <a:latin typeface="Montserrat" pitchFamily="2" charset="77"/>
                          <a:ea typeface="+mn-ea"/>
                          <a:cs typeface="+mn-cs"/>
                        </a:rPr>
                        <a:t> Nylon-12</a:t>
                      </a:r>
                      <a:endParaRPr lang="en-US" sz="800" b="1" i="0" dirty="0">
                        <a:latin typeface="Montserrat" pitchFamily="2" charset="77"/>
                      </a:endParaRPr>
                    </a:p>
                  </a:txBody>
                  <a:tcPr anchor="ctr">
                    <a:solidFill>
                      <a:srgbClr val="C5CEE6"/>
                    </a:solidFill>
                  </a:tcPr>
                </a:tc>
                <a:tc>
                  <a:txBody>
                    <a:bodyPr/>
                    <a:lstStyle/>
                    <a:p>
                      <a:pPr marL="0" marR="0" lvl="0" indent="0" algn="l" defTabSz="914398" rtl="0" eaLnBrk="1" fontAlgn="auto" latinLnBrk="0" hangingPunct="1">
                        <a:lnSpc>
                          <a:spcPct val="100000"/>
                        </a:lnSpc>
                        <a:spcBef>
                          <a:spcPts val="0"/>
                        </a:spcBef>
                        <a:spcAft>
                          <a:spcPts val="0"/>
                        </a:spcAft>
                        <a:buClrTx/>
                        <a:buSzTx/>
                        <a:buFontTx/>
                        <a:buNone/>
                        <a:tabLst/>
                        <a:defRPr/>
                      </a:pPr>
                      <a:r>
                        <a:rPr lang="en-US" sz="780" b="0" i="0" u="none" strike="noStrike" kern="1200" dirty="0">
                          <a:solidFill>
                            <a:schemeClr val="dk1"/>
                          </a:solidFill>
                          <a:effectLst/>
                          <a:latin typeface="Montserrat Medium" pitchFamily="2" charset="77"/>
                          <a:ea typeface="+mn-ea"/>
                          <a:cs typeface="+mn-cs"/>
                        </a:rPr>
                        <a:t>A white spherical powder that has an ultra-soft feel with excellent skin adhesion</a:t>
                      </a:r>
                      <a:endParaRPr lang="en-US" sz="780" b="0" i="0" dirty="0">
                        <a:latin typeface="Montserrat Medium" pitchFamily="2" charset="77"/>
                      </a:endParaRPr>
                    </a:p>
                  </a:txBody>
                  <a:tcPr anchor="ctr">
                    <a:solidFill>
                      <a:srgbClr val="C5CEE6">
                        <a:alpha val="50196"/>
                      </a:srgbClr>
                    </a:solidFill>
                  </a:tcPr>
                </a:tc>
                <a:tc>
                  <a:txBody>
                    <a:bodyPr/>
                    <a:lstStyle/>
                    <a:p>
                      <a:pPr algn="l"/>
                      <a:r>
                        <a:rPr lang="en-US" sz="780" b="0" i="0" u="none" strike="noStrike" kern="1200" dirty="0">
                          <a:solidFill>
                            <a:schemeClr val="dk1"/>
                          </a:solidFill>
                          <a:effectLst/>
                          <a:latin typeface="Montserrat Medium" pitchFamily="2" charset="77"/>
                          <a:ea typeface="+mn-ea"/>
                          <a:cs typeface="+mn-cs"/>
                        </a:rPr>
                        <a:t>Nylon-12 </a:t>
                      </a:r>
                      <a:endParaRPr lang="en-US" sz="780" b="0" i="0" dirty="0">
                        <a:latin typeface="Montserrat Medium" pitchFamily="2" charset="77"/>
                      </a:endParaRPr>
                    </a:p>
                  </a:txBody>
                  <a:tcPr anchor="ctr">
                    <a:solidFill>
                      <a:srgbClr val="C5CEE6">
                        <a:alpha val="50196"/>
                      </a:srgbClr>
                    </a:solidFill>
                  </a:tcPr>
                </a:tc>
                <a:tc>
                  <a:txBody>
                    <a:bodyPr/>
                    <a:lstStyle/>
                    <a:p>
                      <a:pPr marL="0" marR="0" lvl="0" indent="0" algn="ctr" defTabSz="914398" rtl="0" eaLnBrk="1" fontAlgn="auto" latinLnBrk="0" hangingPunct="1">
                        <a:lnSpc>
                          <a:spcPct val="100000"/>
                        </a:lnSpc>
                        <a:spcBef>
                          <a:spcPts val="0"/>
                        </a:spcBef>
                        <a:spcAft>
                          <a:spcPts val="0"/>
                        </a:spcAft>
                        <a:buClrTx/>
                        <a:buSzTx/>
                        <a:buFontTx/>
                        <a:buNone/>
                        <a:tabLst/>
                        <a:defRPr/>
                      </a:pPr>
                      <a:r>
                        <a:rPr lang="en-US" sz="780" b="0" i="0" u="none" strike="noStrike" kern="1200" dirty="0">
                          <a:solidFill>
                            <a:schemeClr val="dk1"/>
                          </a:solidFill>
                          <a:effectLst/>
                          <a:latin typeface="Montserrat Medium" pitchFamily="2" charset="77"/>
                          <a:ea typeface="+mn-ea"/>
                          <a:cs typeface="+mn-cs"/>
                        </a:rPr>
                        <a:t>1-10%</a:t>
                      </a:r>
                      <a:endParaRPr lang="en-US" sz="780" b="0" i="0" dirty="0">
                        <a:latin typeface="Montserrat Medium" pitchFamily="2" charset="77"/>
                      </a:endParaRPr>
                    </a:p>
                  </a:txBody>
                  <a:tcPr anchor="ctr">
                    <a:solidFill>
                      <a:srgbClr val="C5CEE6">
                        <a:alpha val="50196"/>
                      </a:srgbClr>
                    </a:solidFill>
                  </a:tcPr>
                </a:tc>
                <a:tc>
                  <a:txBody>
                    <a:bodyPr/>
                    <a:lstStyle/>
                    <a:p>
                      <a:pPr algn="ctr"/>
                      <a:r>
                        <a:rPr lang="en-US" sz="780" b="0" i="0" u="none" strike="noStrike" kern="1200" dirty="0">
                          <a:solidFill>
                            <a:schemeClr val="dk1"/>
                          </a:solidFill>
                          <a:effectLst/>
                          <a:latin typeface="Montserrat Medium" pitchFamily="2" charset="77"/>
                          <a:ea typeface="+mn-ea"/>
                          <a:cs typeface="+mn-cs"/>
                        </a:rPr>
                        <a:t>Oil</a:t>
                      </a:r>
                      <a:endParaRPr lang="en-US" sz="780" b="0" i="0" dirty="0">
                        <a:latin typeface="Montserrat Medium" pitchFamily="2" charset="77"/>
                      </a:endParaRPr>
                    </a:p>
                  </a:txBody>
                  <a:tcPr anchor="ctr">
                    <a:solidFill>
                      <a:srgbClr val="C5CEE6">
                        <a:alpha val="50196"/>
                      </a:srgbClr>
                    </a:solidFill>
                  </a:tcPr>
                </a:tc>
                <a:tc>
                  <a:txBody>
                    <a:bodyPr/>
                    <a:lstStyle/>
                    <a:p>
                      <a:r>
                        <a:rPr lang="en-US" sz="780" b="0" i="0" u="none" strike="noStrike" kern="1200" dirty="0">
                          <a:solidFill>
                            <a:schemeClr val="dk1"/>
                          </a:solidFill>
                          <a:effectLst/>
                          <a:latin typeface="Montserrat Medium" pitchFamily="2" charset="77"/>
                          <a:ea typeface="+mn-ea"/>
                          <a:cs typeface="+mn-cs"/>
                        </a:rPr>
                        <a:t>Can be used in different product forms; powders, sticks, emulsions. No restrictions on processing.</a:t>
                      </a:r>
                    </a:p>
                  </a:txBody>
                  <a:tcPr anchor="ctr">
                    <a:solidFill>
                      <a:srgbClr val="C5CEE6">
                        <a:alpha val="50196"/>
                      </a:srgbClr>
                    </a:solidFill>
                  </a:tcPr>
                </a:tc>
                <a:extLst>
                  <a:ext uri="{0D108BD9-81ED-4DB2-BD59-A6C34878D82A}">
                    <a16:rowId xmlns:a16="http://schemas.microsoft.com/office/drawing/2014/main" val="2595421449"/>
                  </a:ext>
                </a:extLst>
              </a:tr>
            </a:tbl>
          </a:graphicData>
        </a:graphic>
      </p:graphicFrame>
      <p:grpSp>
        <p:nvGrpSpPr>
          <p:cNvPr id="6" name="Group 5">
            <a:extLst>
              <a:ext uri="{FF2B5EF4-FFF2-40B4-BE49-F238E27FC236}">
                <a16:creationId xmlns:a16="http://schemas.microsoft.com/office/drawing/2014/main" id="{B1FAA371-3695-0821-35A6-00D33C52B5E2}"/>
              </a:ext>
            </a:extLst>
          </p:cNvPr>
          <p:cNvGrpSpPr/>
          <p:nvPr/>
        </p:nvGrpSpPr>
        <p:grpSpPr>
          <a:xfrm>
            <a:off x="112424" y="2523829"/>
            <a:ext cx="398065" cy="1810343"/>
            <a:chOff x="143954" y="2514663"/>
            <a:chExt cx="398065" cy="1810343"/>
          </a:xfrm>
        </p:grpSpPr>
        <p:sp>
          <p:nvSpPr>
            <p:cNvPr id="2" name="Rounded Rectangle 1">
              <a:extLst>
                <a:ext uri="{FF2B5EF4-FFF2-40B4-BE49-F238E27FC236}">
                  <a16:creationId xmlns:a16="http://schemas.microsoft.com/office/drawing/2014/main" id="{1AB21265-7D48-D049-423A-918D82A6FBD5}"/>
                </a:ext>
              </a:extLst>
            </p:cNvPr>
            <p:cNvSpPr/>
            <p:nvPr/>
          </p:nvSpPr>
          <p:spPr>
            <a:xfrm rot="16200000">
              <a:off x="-552287" y="3230700"/>
              <a:ext cx="1790547" cy="398065"/>
            </a:xfrm>
            <a:prstGeom prst="roundRect">
              <a:avLst>
                <a:gd name="adj" fmla="val 50000"/>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135B18B-872C-FC96-C1B4-D2F23C3DF64E}"/>
                </a:ext>
              </a:extLst>
            </p:cNvPr>
            <p:cNvSpPr txBox="1"/>
            <p:nvPr/>
          </p:nvSpPr>
          <p:spPr>
            <a:xfrm rot="16200000">
              <a:off x="-556213" y="3248353"/>
              <a:ext cx="1790545" cy="323165"/>
            </a:xfrm>
            <a:prstGeom prst="rect">
              <a:avLst/>
            </a:prstGeom>
            <a:noFill/>
          </p:spPr>
          <p:txBody>
            <a:bodyPr wrap="square" rtlCol="0">
              <a:spAutoFit/>
            </a:bodyPr>
            <a:lstStyle/>
            <a:p>
              <a:pPr algn="ctr"/>
              <a:r>
                <a:rPr lang="en-US" sz="1500" b="1" dirty="0">
                  <a:latin typeface="Montserrat" pitchFamily="2" charset="77"/>
                </a:rPr>
                <a:t>SENSORY</a:t>
              </a:r>
            </a:p>
          </p:txBody>
        </p:sp>
      </p:grpSp>
    </p:spTree>
    <p:extLst>
      <p:ext uri="{BB962C8B-B14F-4D97-AF65-F5344CB8AC3E}">
        <p14:creationId xmlns:p14="http://schemas.microsoft.com/office/powerpoint/2010/main" val="8135172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82E23AB-9E62-A616-3498-DA0F1888953B}"/>
              </a:ext>
            </a:extLst>
          </p:cNvPr>
          <p:cNvPicPr>
            <a:picLocks noChangeAspect="1"/>
          </p:cNvPicPr>
          <p:nvPr/>
        </p:nvPicPr>
        <p:blipFill>
          <a:blip r:embed="rId2"/>
          <a:stretch>
            <a:fillRect/>
          </a:stretch>
        </p:blipFill>
        <p:spPr>
          <a:xfrm>
            <a:off x="645867" y="110399"/>
            <a:ext cx="11368656" cy="398888"/>
          </a:xfrm>
          <a:prstGeom prst="rect">
            <a:avLst/>
          </a:prstGeom>
        </p:spPr>
      </p:pic>
      <p:graphicFrame>
        <p:nvGraphicFramePr>
          <p:cNvPr id="4" name="Table 3">
            <a:extLst>
              <a:ext uri="{FF2B5EF4-FFF2-40B4-BE49-F238E27FC236}">
                <a16:creationId xmlns:a16="http://schemas.microsoft.com/office/drawing/2014/main" id="{55EA9944-CEF0-CB4F-045F-B0FF05A7E561}"/>
              </a:ext>
            </a:extLst>
          </p:cNvPr>
          <p:cNvGraphicFramePr>
            <a:graphicFrameLocks noGrp="1"/>
          </p:cNvGraphicFramePr>
          <p:nvPr>
            <p:extLst>
              <p:ext uri="{D42A27DB-BD31-4B8C-83A1-F6EECF244321}">
                <p14:modId xmlns:p14="http://schemas.microsoft.com/office/powerpoint/2010/main" val="1978837682"/>
              </p:ext>
            </p:extLst>
          </p:nvPr>
        </p:nvGraphicFramePr>
        <p:xfrm>
          <a:off x="644769" y="110399"/>
          <a:ext cx="11369754" cy="6671935"/>
        </p:xfrm>
        <a:graphic>
          <a:graphicData uri="http://schemas.openxmlformats.org/drawingml/2006/table">
            <a:tbl>
              <a:tblPr firstRow="1" bandRow="1">
                <a:tableStyleId>{5C22544A-7EE6-4342-B048-85BDC9FD1C3A}</a:tableStyleId>
              </a:tblPr>
              <a:tblGrid>
                <a:gridCol w="1562403">
                  <a:extLst>
                    <a:ext uri="{9D8B030D-6E8A-4147-A177-3AD203B41FA5}">
                      <a16:colId xmlns:a16="http://schemas.microsoft.com/office/drawing/2014/main" val="2241483795"/>
                    </a:ext>
                  </a:extLst>
                </a:gridCol>
                <a:gridCol w="1702676">
                  <a:extLst>
                    <a:ext uri="{9D8B030D-6E8A-4147-A177-3AD203B41FA5}">
                      <a16:colId xmlns:a16="http://schemas.microsoft.com/office/drawing/2014/main" val="1281118667"/>
                    </a:ext>
                  </a:extLst>
                </a:gridCol>
                <a:gridCol w="1775844">
                  <a:extLst>
                    <a:ext uri="{9D8B030D-6E8A-4147-A177-3AD203B41FA5}">
                      <a16:colId xmlns:a16="http://schemas.microsoft.com/office/drawing/2014/main" val="3121110602"/>
                    </a:ext>
                  </a:extLst>
                </a:gridCol>
                <a:gridCol w="864195">
                  <a:extLst>
                    <a:ext uri="{9D8B030D-6E8A-4147-A177-3AD203B41FA5}">
                      <a16:colId xmlns:a16="http://schemas.microsoft.com/office/drawing/2014/main" val="3505292543"/>
                    </a:ext>
                  </a:extLst>
                </a:gridCol>
                <a:gridCol w="1321904">
                  <a:extLst>
                    <a:ext uri="{9D8B030D-6E8A-4147-A177-3AD203B41FA5}">
                      <a16:colId xmlns:a16="http://schemas.microsoft.com/office/drawing/2014/main" val="143245311"/>
                    </a:ext>
                  </a:extLst>
                </a:gridCol>
                <a:gridCol w="4142732">
                  <a:extLst>
                    <a:ext uri="{9D8B030D-6E8A-4147-A177-3AD203B41FA5}">
                      <a16:colId xmlns:a16="http://schemas.microsoft.com/office/drawing/2014/main" val="814755008"/>
                    </a:ext>
                  </a:extLst>
                </a:gridCol>
              </a:tblGrid>
              <a:tr h="433713">
                <a:tc>
                  <a:txBody>
                    <a:bodyPr/>
                    <a:lstStyle/>
                    <a:p>
                      <a:pPr algn="ctr"/>
                      <a:r>
                        <a:rPr lang="en-US" sz="1000" b="1" i="0" dirty="0">
                          <a:latin typeface="Montserrat" pitchFamily="2" charset="77"/>
                        </a:rPr>
                        <a:t>INGREDIENT</a:t>
                      </a:r>
                    </a:p>
                  </a:txBody>
                  <a:tcPr anchor="ctr">
                    <a:noFill/>
                  </a:tcPr>
                </a:tc>
                <a:tc>
                  <a:txBody>
                    <a:bodyPr/>
                    <a:lstStyle/>
                    <a:p>
                      <a:pPr algn="ctr"/>
                      <a:r>
                        <a:rPr lang="en-US" sz="1000" b="1" i="0" dirty="0">
                          <a:latin typeface="Montserrat" pitchFamily="2" charset="77"/>
                        </a:rPr>
                        <a:t>DESCRIPTION</a:t>
                      </a:r>
                    </a:p>
                  </a:txBody>
                  <a:tcPr anchor="ctr">
                    <a:noFill/>
                  </a:tcPr>
                </a:tc>
                <a:tc>
                  <a:txBody>
                    <a:bodyPr/>
                    <a:lstStyle/>
                    <a:p>
                      <a:pPr algn="ctr"/>
                      <a:r>
                        <a:rPr lang="en-US" sz="1000" b="1" i="0" dirty="0">
                          <a:latin typeface="Montserrat" pitchFamily="2" charset="77"/>
                        </a:rPr>
                        <a:t>INCI</a:t>
                      </a:r>
                    </a:p>
                  </a:txBody>
                  <a:tcPr anchor="ctr">
                    <a:noFill/>
                  </a:tcPr>
                </a:tc>
                <a:tc>
                  <a:txBody>
                    <a:bodyPr/>
                    <a:lstStyle/>
                    <a:p>
                      <a:pPr algn="ctr"/>
                      <a:r>
                        <a:rPr lang="en-US" sz="1000" b="1" i="0" dirty="0">
                          <a:latin typeface="Montserrat" pitchFamily="2" charset="77"/>
                        </a:rPr>
                        <a:t>USE LEVEL</a:t>
                      </a:r>
                    </a:p>
                  </a:txBody>
                  <a:tcPr anchor="ctr">
                    <a:noFill/>
                  </a:tcPr>
                </a:tc>
                <a:tc>
                  <a:txBody>
                    <a:bodyPr/>
                    <a:lstStyle/>
                    <a:p>
                      <a:pPr algn="ctr"/>
                      <a:r>
                        <a:rPr lang="en-US" sz="1000" b="1" i="0" u="none" strike="noStrike" kern="1200" dirty="0">
                          <a:solidFill>
                            <a:schemeClr val="lt1"/>
                          </a:solidFill>
                          <a:effectLst/>
                          <a:latin typeface="Montserrat" pitchFamily="2" charset="77"/>
                          <a:ea typeface="+mn-ea"/>
                          <a:cs typeface="+mn-cs"/>
                        </a:rPr>
                        <a:t>DISPERSIBILITY (OIL OR WATER)</a:t>
                      </a:r>
                      <a:endParaRPr lang="en-US" sz="1000" b="1" i="0" dirty="0">
                        <a:latin typeface="Montserrat" pitchFamily="2" charset="77"/>
                      </a:endParaRPr>
                    </a:p>
                  </a:txBody>
                  <a:tcPr anchor="ctr">
                    <a:noFill/>
                  </a:tcPr>
                </a:tc>
                <a:tc>
                  <a:txBody>
                    <a:bodyPr/>
                    <a:lstStyle/>
                    <a:p>
                      <a:pPr algn="ctr"/>
                      <a:r>
                        <a:rPr lang="en-US" sz="1000" b="1" i="0" dirty="0">
                          <a:latin typeface="Montserrat" pitchFamily="2" charset="77"/>
                        </a:rPr>
                        <a:t>FORMULATION GUIDELINES</a:t>
                      </a:r>
                    </a:p>
                  </a:txBody>
                  <a:tcPr anchor="ctr">
                    <a:noFill/>
                  </a:tcPr>
                </a:tc>
                <a:extLst>
                  <a:ext uri="{0D108BD9-81ED-4DB2-BD59-A6C34878D82A}">
                    <a16:rowId xmlns:a16="http://schemas.microsoft.com/office/drawing/2014/main" val="188980698"/>
                  </a:ext>
                </a:extLst>
              </a:tr>
              <a:tr h="619090">
                <a:tc>
                  <a:txBody>
                    <a:bodyPr/>
                    <a:lstStyle/>
                    <a:p>
                      <a:pPr algn="ctr"/>
                      <a:r>
                        <a:rPr lang="en-US" sz="800" b="1" i="0" u="none" strike="noStrike" kern="1200" dirty="0">
                          <a:solidFill>
                            <a:schemeClr val="dk1"/>
                          </a:solidFill>
                          <a:effectLst/>
                          <a:latin typeface="Montserrat" pitchFamily="2" charset="77"/>
                          <a:ea typeface="+mn-ea"/>
                          <a:cs typeface="+mn-cs"/>
                        </a:rPr>
                        <a:t>Sodium Hyaluronate High MW 1.8-2.2 </a:t>
                      </a:r>
                      <a:r>
                        <a:rPr lang="en-US" sz="800" b="1" i="0" u="none" strike="noStrike" kern="1200" dirty="0" err="1">
                          <a:solidFill>
                            <a:schemeClr val="dk1"/>
                          </a:solidFill>
                          <a:effectLst/>
                          <a:latin typeface="Montserrat" pitchFamily="2" charset="77"/>
                          <a:ea typeface="+mn-ea"/>
                          <a:cs typeface="+mn-cs"/>
                        </a:rPr>
                        <a:t>MDa</a:t>
                      </a:r>
                      <a:r>
                        <a:rPr lang="en-US" sz="800" b="1" i="0" u="none" strike="noStrike" kern="1200" dirty="0">
                          <a:solidFill>
                            <a:schemeClr val="dk1"/>
                          </a:solidFill>
                          <a:effectLst/>
                          <a:latin typeface="Montserrat" pitchFamily="2" charset="77"/>
                          <a:ea typeface="+mn-ea"/>
                          <a:cs typeface="+mn-cs"/>
                        </a:rPr>
                        <a:t> </a:t>
                      </a:r>
                      <a:endParaRPr lang="en-US" sz="800" b="1" i="0" dirty="0">
                        <a:latin typeface="Montserrat" pitchFamily="2" charset="77"/>
                      </a:endParaRPr>
                    </a:p>
                  </a:txBody>
                  <a:tcPr anchor="ctr">
                    <a:solidFill>
                      <a:srgbClr val="C5CEE6"/>
                    </a:solidFill>
                  </a:tcPr>
                </a:tc>
                <a:tc rowSpan="4">
                  <a:txBody>
                    <a:bodyPr/>
                    <a:lstStyle/>
                    <a:p>
                      <a:pPr algn="l"/>
                      <a:r>
                        <a:rPr lang="en-US" sz="800" b="0" i="0" u="none" strike="noStrike" kern="1200" dirty="0">
                          <a:solidFill>
                            <a:schemeClr val="dk1"/>
                          </a:solidFill>
                          <a:effectLst/>
                          <a:latin typeface="Montserrat Medium" pitchFamily="2" charset="77"/>
                          <a:ea typeface="+mn-ea"/>
                          <a:cs typeface="+mn-cs"/>
                        </a:rPr>
                        <a:t>Sodium Hyaluronate is the sodium salt of hyaluronic acid (HA)</a:t>
                      </a:r>
                      <a:endParaRPr lang="en-US" sz="800" b="0" i="0" dirty="0">
                        <a:latin typeface="Montserrat Medium" pitchFamily="2" charset="77"/>
                      </a:endParaRPr>
                    </a:p>
                  </a:txBody>
                  <a:tcPr anchor="ctr">
                    <a:solidFill>
                      <a:srgbClr val="C5CEE6">
                        <a:alpha val="50196"/>
                      </a:srgbClr>
                    </a:solidFill>
                  </a:tcPr>
                </a:tc>
                <a:tc rowSpan="4">
                  <a:txBody>
                    <a:bodyPr/>
                    <a:lstStyle/>
                    <a:p>
                      <a:pPr algn="l"/>
                      <a:r>
                        <a:rPr lang="en-US" sz="800" b="0" i="0" u="none" strike="noStrike" kern="1200" dirty="0">
                          <a:solidFill>
                            <a:schemeClr val="dk1"/>
                          </a:solidFill>
                          <a:effectLst/>
                          <a:latin typeface="Montserrat Medium" pitchFamily="2" charset="77"/>
                          <a:ea typeface="+mn-ea"/>
                          <a:cs typeface="+mn-cs"/>
                        </a:rPr>
                        <a:t>Sodium Hyaluronate</a:t>
                      </a:r>
                    </a:p>
                  </a:txBody>
                  <a:tcPr anchor="ctr">
                    <a:solidFill>
                      <a:srgbClr val="C5CEE6">
                        <a:alpha val="50196"/>
                      </a:srgbClr>
                    </a:solidFill>
                  </a:tcPr>
                </a:tc>
                <a:tc rowSpan="4">
                  <a:txBody>
                    <a:bodyPr/>
                    <a:lstStyle/>
                    <a:p>
                      <a:pPr algn="ctr"/>
                      <a:r>
                        <a:rPr lang="en-US" sz="800" b="0" i="0" u="none" strike="noStrike" kern="1200" dirty="0">
                          <a:solidFill>
                            <a:schemeClr val="dk1"/>
                          </a:solidFill>
                          <a:effectLst/>
                          <a:latin typeface="Montserrat Medium" pitchFamily="2" charset="77"/>
                          <a:ea typeface="+mn-ea"/>
                          <a:cs typeface="+mn-cs"/>
                        </a:rPr>
                        <a:t>0.1-0.5%</a:t>
                      </a:r>
                      <a:endParaRPr lang="en-US" sz="800" b="0" i="0" dirty="0">
                        <a:latin typeface="Montserrat Medium" pitchFamily="2" charset="77"/>
                      </a:endParaRPr>
                    </a:p>
                  </a:txBody>
                  <a:tcPr anchor="ctr">
                    <a:solidFill>
                      <a:srgbClr val="C5CEE6">
                        <a:alpha val="50196"/>
                      </a:srgbClr>
                    </a:solidFill>
                  </a:tcPr>
                </a:tc>
                <a:tc rowSpan="4">
                  <a:txBody>
                    <a:bodyPr/>
                    <a:lstStyle/>
                    <a:p>
                      <a:pPr algn="ctr"/>
                      <a:r>
                        <a:rPr lang="en-US" sz="800" b="0" i="0" u="none" strike="noStrike" kern="1200" dirty="0">
                          <a:solidFill>
                            <a:schemeClr val="dk1"/>
                          </a:solidFill>
                          <a:effectLst/>
                          <a:latin typeface="Montserrat Medium" pitchFamily="2" charset="77"/>
                          <a:ea typeface="+mn-ea"/>
                          <a:cs typeface="+mn-cs"/>
                        </a:rPr>
                        <a:t>Water</a:t>
                      </a:r>
                      <a:endParaRPr lang="en-US" sz="800" b="0" i="0" dirty="0">
                        <a:latin typeface="Montserrat Medium" pitchFamily="2" charset="77"/>
                      </a:endParaRPr>
                    </a:p>
                  </a:txBody>
                  <a:tcPr anchor="ctr">
                    <a:solidFill>
                      <a:srgbClr val="C5CEE6">
                        <a:alpha val="50196"/>
                      </a:srgbClr>
                    </a:solidFill>
                  </a:tcPr>
                </a:tc>
                <a:tc rowSpan="4">
                  <a:txBody>
                    <a:bodyPr/>
                    <a:lstStyle/>
                    <a:p>
                      <a:r>
                        <a:rPr lang="en-US" sz="800" b="0" i="0" u="none" strike="noStrike" kern="1200" dirty="0">
                          <a:solidFill>
                            <a:schemeClr val="dk1"/>
                          </a:solidFill>
                          <a:effectLst/>
                          <a:latin typeface="Montserrat Medium" pitchFamily="2" charset="77"/>
                          <a:ea typeface="+mn-ea"/>
                          <a:cs typeface="+mn-cs"/>
                        </a:rPr>
                        <a:t>Suggested final formulation pH: 5-7. Add to water phase or post add. Ensure it is completely solubilized before continuing the formula. Not recommended for use in anhydrous product.</a:t>
                      </a:r>
                    </a:p>
                  </a:txBody>
                  <a:tcPr anchor="ctr">
                    <a:solidFill>
                      <a:srgbClr val="C5CEE6">
                        <a:alpha val="50196"/>
                      </a:srgbClr>
                    </a:solidFill>
                  </a:tcPr>
                </a:tc>
                <a:extLst>
                  <a:ext uri="{0D108BD9-81ED-4DB2-BD59-A6C34878D82A}">
                    <a16:rowId xmlns:a16="http://schemas.microsoft.com/office/drawing/2014/main" val="4212752220"/>
                  </a:ext>
                </a:extLst>
              </a:tr>
              <a:tr h="615510">
                <a:tc>
                  <a:txBody>
                    <a:bodyPr/>
                    <a:lstStyle/>
                    <a:p>
                      <a:pPr algn="ctr"/>
                      <a:r>
                        <a:rPr lang="en-US" sz="800" b="1" i="0" u="none" strike="noStrike" kern="1200" dirty="0">
                          <a:solidFill>
                            <a:schemeClr val="dk1"/>
                          </a:solidFill>
                          <a:effectLst/>
                          <a:latin typeface="Montserrat" pitchFamily="2" charset="77"/>
                          <a:ea typeface="+mn-ea"/>
                          <a:cs typeface="+mn-cs"/>
                        </a:rPr>
                        <a:t>Sodium Hyaluronate Medium MW 1.2-1.5 </a:t>
                      </a:r>
                      <a:r>
                        <a:rPr lang="en-US" sz="800" b="1" i="0" u="none" strike="noStrike" kern="1200" dirty="0" err="1">
                          <a:solidFill>
                            <a:schemeClr val="dk1"/>
                          </a:solidFill>
                          <a:effectLst/>
                          <a:latin typeface="Montserrat" pitchFamily="2" charset="77"/>
                          <a:ea typeface="+mn-ea"/>
                          <a:cs typeface="+mn-cs"/>
                        </a:rPr>
                        <a:t>MDa</a:t>
                      </a:r>
                      <a:endParaRPr lang="en-US" sz="800" b="1" i="0" dirty="0">
                        <a:latin typeface="Montserrat" pitchFamily="2" charset="77"/>
                      </a:endParaRPr>
                    </a:p>
                  </a:txBody>
                  <a:tcPr anchor="ctr">
                    <a:solidFill>
                      <a:srgbClr val="C5CEE6"/>
                    </a:solidFill>
                  </a:tcPr>
                </a:tc>
                <a:tc vMerge="1">
                  <a:txBody>
                    <a:bodyPr/>
                    <a:lstStyle/>
                    <a:p>
                      <a:endParaRPr/>
                    </a:p>
                  </a:txBody>
                  <a:tcPr anchor="ctr">
                    <a:solidFill>
                      <a:srgbClr val="C5CEE6">
                        <a:alpha val="50196"/>
                      </a:srgbClr>
                    </a:solidFill>
                  </a:tcPr>
                </a:tc>
                <a:tc vMerge="1">
                  <a:txBody>
                    <a:bodyPr/>
                    <a:lstStyle/>
                    <a:p>
                      <a:endParaRPr/>
                    </a:p>
                  </a:txBody>
                  <a:tcPr anchor="ctr">
                    <a:solidFill>
                      <a:srgbClr val="C5CEE6">
                        <a:alpha val="50196"/>
                      </a:srgbClr>
                    </a:solidFill>
                  </a:tcPr>
                </a:tc>
                <a:tc vMerge="1">
                  <a:txBody>
                    <a:bodyPr/>
                    <a:lstStyle/>
                    <a:p>
                      <a:endParaRPr/>
                    </a:p>
                  </a:txBody>
                  <a:tcPr anchor="ctr">
                    <a:solidFill>
                      <a:srgbClr val="C5CEE6">
                        <a:alpha val="50196"/>
                      </a:srgbClr>
                    </a:solidFill>
                  </a:tcPr>
                </a:tc>
                <a:tc vMerge="1">
                  <a:txBody>
                    <a:bodyPr/>
                    <a:lstStyle/>
                    <a:p>
                      <a:endParaRPr/>
                    </a:p>
                  </a:txBody>
                  <a:tcPr anchor="ctr">
                    <a:solidFill>
                      <a:srgbClr val="C5CEE6">
                        <a:alpha val="50196"/>
                      </a:srgbClr>
                    </a:solidFill>
                  </a:tcPr>
                </a:tc>
                <a:tc vMerge="1">
                  <a:txBody>
                    <a:bodyPr/>
                    <a:lstStyle/>
                    <a:p>
                      <a:endParaRPr lang="en-US" sz="800" b="0" i="0" u="none" strike="noStrike" kern="1200" dirty="0">
                        <a:solidFill>
                          <a:schemeClr val="dk1"/>
                        </a:solidFill>
                        <a:effectLst/>
                        <a:latin typeface="+mn-lt"/>
                        <a:ea typeface="+mn-ea"/>
                        <a:cs typeface="+mn-cs"/>
                      </a:endParaRPr>
                    </a:p>
                  </a:txBody>
                  <a:tcPr anchor="ctr">
                    <a:solidFill>
                      <a:srgbClr val="C5CEE6">
                        <a:alpha val="50196"/>
                      </a:srgbClr>
                    </a:solidFill>
                  </a:tcPr>
                </a:tc>
                <a:extLst>
                  <a:ext uri="{0D108BD9-81ED-4DB2-BD59-A6C34878D82A}">
                    <a16:rowId xmlns:a16="http://schemas.microsoft.com/office/drawing/2014/main" val="88038998"/>
                  </a:ext>
                </a:extLst>
              </a:tr>
              <a:tr h="575605">
                <a:tc>
                  <a:txBody>
                    <a:bodyPr/>
                    <a:lstStyle/>
                    <a:p>
                      <a:pPr algn="ctr"/>
                      <a:r>
                        <a:rPr lang="en-US" sz="800" b="1" i="0" u="none" strike="noStrike" kern="1200" dirty="0">
                          <a:solidFill>
                            <a:schemeClr val="dk1"/>
                          </a:solidFill>
                          <a:effectLst/>
                          <a:latin typeface="Montserrat" pitchFamily="2" charset="77"/>
                          <a:ea typeface="+mn-ea"/>
                          <a:cs typeface="+mn-cs"/>
                        </a:rPr>
                        <a:t>Sodium Hyaluronate Low MW 0.2-0.4 </a:t>
                      </a:r>
                      <a:r>
                        <a:rPr lang="en-US" sz="800" b="1" i="0" u="none" strike="noStrike" kern="1200" dirty="0" err="1">
                          <a:solidFill>
                            <a:schemeClr val="dk1"/>
                          </a:solidFill>
                          <a:effectLst/>
                          <a:latin typeface="Montserrat" pitchFamily="2" charset="77"/>
                          <a:ea typeface="+mn-ea"/>
                          <a:cs typeface="+mn-cs"/>
                        </a:rPr>
                        <a:t>MDa</a:t>
                      </a:r>
                      <a:endParaRPr lang="en-US" sz="800" b="1" i="0" dirty="0">
                        <a:latin typeface="Montserrat" pitchFamily="2" charset="77"/>
                      </a:endParaRPr>
                    </a:p>
                  </a:txBody>
                  <a:tcPr anchor="ctr">
                    <a:solidFill>
                      <a:srgbClr val="C5CEE6"/>
                    </a:solidFill>
                  </a:tcPr>
                </a:tc>
                <a:tc vMerge="1">
                  <a:txBody>
                    <a:bodyPr/>
                    <a:lstStyle/>
                    <a:p>
                      <a:endParaRPr/>
                    </a:p>
                  </a:txBody>
                  <a:tcPr anchor="ctr">
                    <a:solidFill>
                      <a:srgbClr val="C5CEE6">
                        <a:alpha val="50196"/>
                      </a:srgbClr>
                    </a:solidFill>
                  </a:tcPr>
                </a:tc>
                <a:tc vMerge="1">
                  <a:txBody>
                    <a:bodyPr/>
                    <a:lstStyle/>
                    <a:p>
                      <a:endParaRPr/>
                    </a:p>
                  </a:txBody>
                  <a:tcPr anchor="ctr">
                    <a:solidFill>
                      <a:srgbClr val="C5CEE6">
                        <a:alpha val="50196"/>
                      </a:srgbClr>
                    </a:solidFill>
                  </a:tcPr>
                </a:tc>
                <a:tc vMerge="1">
                  <a:txBody>
                    <a:bodyPr/>
                    <a:lstStyle/>
                    <a:p>
                      <a:endParaRPr/>
                    </a:p>
                  </a:txBody>
                  <a:tcPr anchor="ctr">
                    <a:solidFill>
                      <a:srgbClr val="C5CEE6">
                        <a:alpha val="50196"/>
                      </a:srgbClr>
                    </a:solidFill>
                  </a:tcPr>
                </a:tc>
                <a:tc vMerge="1">
                  <a:txBody>
                    <a:bodyPr/>
                    <a:lstStyle/>
                    <a:p>
                      <a:endParaRPr/>
                    </a:p>
                  </a:txBody>
                  <a:tcPr anchor="ctr">
                    <a:solidFill>
                      <a:srgbClr val="C5CEE6">
                        <a:alpha val="50196"/>
                      </a:srgbClr>
                    </a:solidFill>
                  </a:tcPr>
                </a:tc>
                <a:tc vMerge="1">
                  <a:txBody>
                    <a:bodyPr/>
                    <a:lstStyle/>
                    <a:p>
                      <a:endParaRPr lang="en-US" sz="800" b="0" i="0" u="none" strike="noStrike" kern="1200" dirty="0">
                        <a:solidFill>
                          <a:schemeClr val="dk1"/>
                        </a:solidFill>
                        <a:effectLst/>
                        <a:latin typeface="+mn-lt"/>
                        <a:ea typeface="+mn-ea"/>
                        <a:cs typeface="+mn-cs"/>
                      </a:endParaRPr>
                    </a:p>
                  </a:txBody>
                  <a:tcPr anchor="ctr">
                    <a:solidFill>
                      <a:srgbClr val="C5CEE6">
                        <a:alpha val="50196"/>
                      </a:srgbClr>
                    </a:solidFill>
                  </a:tcPr>
                </a:tc>
                <a:extLst>
                  <a:ext uri="{0D108BD9-81ED-4DB2-BD59-A6C34878D82A}">
                    <a16:rowId xmlns:a16="http://schemas.microsoft.com/office/drawing/2014/main" val="159921613"/>
                  </a:ext>
                </a:extLst>
              </a:tr>
              <a:tr h="557049">
                <a:tc>
                  <a:txBody>
                    <a:bodyPr/>
                    <a:lstStyle/>
                    <a:p>
                      <a:pPr algn="ctr"/>
                      <a:r>
                        <a:rPr lang="en-US" sz="800" b="1" i="0" u="none" strike="noStrike" kern="1200" dirty="0">
                          <a:solidFill>
                            <a:schemeClr val="dk1"/>
                          </a:solidFill>
                          <a:effectLst/>
                          <a:latin typeface="Montserrat" pitchFamily="2" charset="77"/>
                          <a:ea typeface="+mn-ea"/>
                          <a:cs typeface="+mn-cs"/>
                        </a:rPr>
                        <a:t>Sodium Hyaluronate Very Low MW &lt; 10 </a:t>
                      </a:r>
                      <a:r>
                        <a:rPr lang="en-US" sz="800" b="1" i="0" u="none" strike="noStrike" kern="1200" dirty="0" err="1">
                          <a:solidFill>
                            <a:schemeClr val="dk1"/>
                          </a:solidFill>
                          <a:effectLst/>
                          <a:latin typeface="Montserrat" pitchFamily="2" charset="77"/>
                          <a:ea typeface="+mn-ea"/>
                          <a:cs typeface="+mn-cs"/>
                        </a:rPr>
                        <a:t>kDa</a:t>
                      </a:r>
                      <a:endParaRPr lang="en-US" sz="800" b="1" i="0" dirty="0">
                        <a:latin typeface="Montserrat" pitchFamily="2" charset="77"/>
                      </a:endParaRPr>
                    </a:p>
                  </a:txBody>
                  <a:tcPr anchor="ctr">
                    <a:solidFill>
                      <a:srgbClr val="C5CEE6"/>
                    </a:solidFill>
                  </a:tcPr>
                </a:tc>
                <a:tc vMerge="1">
                  <a:txBody>
                    <a:bodyPr/>
                    <a:lstStyle/>
                    <a:p>
                      <a:endParaRPr dirty="0"/>
                    </a:p>
                  </a:txBody>
                  <a:tcPr anchor="ctr">
                    <a:solidFill>
                      <a:srgbClr val="C5CEE6">
                        <a:alpha val="50196"/>
                      </a:srgbClr>
                    </a:solidFill>
                  </a:tcPr>
                </a:tc>
                <a:tc vMerge="1">
                  <a:txBody>
                    <a:bodyPr/>
                    <a:lstStyle/>
                    <a:p>
                      <a:endParaRPr dirty="0"/>
                    </a:p>
                  </a:txBody>
                  <a:tcPr anchor="ctr">
                    <a:solidFill>
                      <a:srgbClr val="C5CEE6">
                        <a:alpha val="50196"/>
                      </a:srgbClr>
                    </a:solidFill>
                  </a:tcPr>
                </a:tc>
                <a:tc vMerge="1">
                  <a:txBody>
                    <a:bodyPr/>
                    <a:lstStyle/>
                    <a:p>
                      <a:endParaRPr dirty="0"/>
                    </a:p>
                  </a:txBody>
                  <a:tcPr anchor="ctr">
                    <a:solidFill>
                      <a:srgbClr val="C5CEE6">
                        <a:alpha val="50196"/>
                      </a:srgbClr>
                    </a:solidFill>
                  </a:tcPr>
                </a:tc>
                <a:tc vMerge="1">
                  <a:txBody>
                    <a:bodyPr/>
                    <a:lstStyle/>
                    <a:p>
                      <a:endParaRPr dirty="0"/>
                    </a:p>
                  </a:txBody>
                  <a:tcPr anchor="ctr">
                    <a:solidFill>
                      <a:srgbClr val="C5CEE6">
                        <a:alpha val="50196"/>
                      </a:srgbClr>
                    </a:solidFill>
                  </a:tcPr>
                </a:tc>
                <a:tc vMerge="1">
                  <a:txBody>
                    <a:bodyPr/>
                    <a:lstStyle/>
                    <a:p>
                      <a:endParaRPr lang="en-US" sz="800" b="0" i="0" u="none" strike="noStrike" kern="1200" dirty="0">
                        <a:solidFill>
                          <a:schemeClr val="dk1"/>
                        </a:solidFill>
                        <a:effectLst/>
                        <a:latin typeface="+mn-lt"/>
                        <a:ea typeface="+mn-ea"/>
                        <a:cs typeface="+mn-cs"/>
                      </a:endParaRPr>
                    </a:p>
                  </a:txBody>
                  <a:tcPr anchor="ctr">
                    <a:solidFill>
                      <a:srgbClr val="C5CEE6">
                        <a:alpha val="50196"/>
                      </a:srgbClr>
                    </a:solidFill>
                  </a:tcPr>
                </a:tc>
                <a:extLst>
                  <a:ext uri="{0D108BD9-81ED-4DB2-BD59-A6C34878D82A}">
                    <a16:rowId xmlns:a16="http://schemas.microsoft.com/office/drawing/2014/main" val="1864542643"/>
                  </a:ext>
                </a:extLst>
              </a:tr>
              <a:tr h="441434">
                <a:tc>
                  <a:txBody>
                    <a:bodyPr/>
                    <a:lstStyle/>
                    <a:p>
                      <a:pPr algn="ctr"/>
                      <a:r>
                        <a:rPr lang="en-US" sz="800" b="1" i="0" u="none" strike="noStrike" kern="1200" dirty="0">
                          <a:solidFill>
                            <a:schemeClr val="dk1"/>
                          </a:solidFill>
                          <a:effectLst/>
                          <a:latin typeface="Montserrat" pitchFamily="2" charset="77"/>
                          <a:ea typeface="+mn-ea"/>
                          <a:cs typeface="+mn-cs"/>
                        </a:rPr>
                        <a:t>Vitamin E </a:t>
                      </a:r>
                      <a:endParaRPr lang="en-US" sz="800" b="1" i="0" dirty="0">
                        <a:latin typeface="Montserrat" pitchFamily="2" charset="77"/>
                      </a:endParaRPr>
                    </a:p>
                  </a:txBody>
                  <a:tcPr anchor="ctr">
                    <a:solidFill>
                      <a:srgbClr val="C5CEE6"/>
                    </a:solidFill>
                  </a:tcPr>
                </a:tc>
                <a:tc>
                  <a:txBody>
                    <a:bodyPr/>
                    <a:lstStyle/>
                    <a:p>
                      <a:pPr algn="l"/>
                      <a:r>
                        <a:rPr lang="en-US" sz="800" b="0" i="0" u="none" strike="noStrike" kern="1200" dirty="0">
                          <a:solidFill>
                            <a:schemeClr val="dk1"/>
                          </a:solidFill>
                          <a:effectLst/>
                          <a:latin typeface="Montserrat Medium" pitchFamily="2" charset="77"/>
                          <a:ea typeface="+mn-ea"/>
                          <a:cs typeface="+mn-cs"/>
                        </a:rPr>
                        <a:t>Vitamin E (all-</a:t>
                      </a:r>
                      <a:r>
                        <a:rPr lang="en-US" sz="800" b="0" i="0" u="none" strike="noStrike" kern="1200" dirty="0" err="1">
                          <a:solidFill>
                            <a:schemeClr val="dk1"/>
                          </a:solidFill>
                          <a:effectLst/>
                          <a:latin typeface="Montserrat Medium" pitchFamily="2" charset="77"/>
                          <a:ea typeface="+mn-ea"/>
                          <a:cs typeface="+mn-cs"/>
                        </a:rPr>
                        <a:t>rac</a:t>
                      </a:r>
                      <a:r>
                        <a:rPr lang="en-US" sz="800" b="0" i="0" u="none" strike="noStrike" kern="1200" dirty="0">
                          <a:solidFill>
                            <a:schemeClr val="dk1"/>
                          </a:solidFill>
                          <a:effectLst/>
                          <a:latin typeface="Montserrat Medium" pitchFamily="2" charset="77"/>
                          <a:ea typeface="+mn-ea"/>
                          <a:cs typeface="+mn-cs"/>
                        </a:rPr>
                        <a:t>-</a:t>
                      </a:r>
                      <a:r>
                        <a:rPr lang="el-GR" sz="800" b="0" i="0" u="none" strike="noStrike" kern="1200" dirty="0">
                          <a:solidFill>
                            <a:schemeClr val="dk1"/>
                          </a:solidFill>
                          <a:effectLst/>
                          <a:latin typeface="Montserrat Medium" pitchFamily="2" charset="77"/>
                          <a:ea typeface="+mn-ea"/>
                          <a:cs typeface="+mn-cs"/>
                        </a:rPr>
                        <a:t>α-</a:t>
                      </a:r>
                      <a:r>
                        <a:rPr lang="en-US" sz="800" b="0" i="0" u="none" strike="noStrike" kern="1200" dirty="0" err="1">
                          <a:solidFill>
                            <a:schemeClr val="dk1"/>
                          </a:solidFill>
                          <a:effectLst/>
                          <a:latin typeface="Montserrat Medium" pitchFamily="2" charset="77"/>
                          <a:ea typeface="+mn-ea"/>
                          <a:cs typeface="+mn-cs"/>
                        </a:rPr>
                        <a:t>Tocopheryl</a:t>
                      </a:r>
                      <a:r>
                        <a:rPr lang="en-US" sz="800" b="0" i="0" u="none" strike="noStrike" kern="1200" dirty="0">
                          <a:solidFill>
                            <a:schemeClr val="dk1"/>
                          </a:solidFill>
                          <a:effectLst/>
                          <a:latin typeface="Montserrat Medium" pitchFamily="2" charset="77"/>
                          <a:ea typeface="+mn-ea"/>
                          <a:cs typeface="+mn-cs"/>
                        </a:rPr>
                        <a:t> Acetate) is a more stable form of Vitamin E (Tocopherol)</a:t>
                      </a:r>
                      <a:endParaRPr lang="en-US" sz="800" b="0" i="0" dirty="0">
                        <a:latin typeface="Montserrat Medium" pitchFamily="2" charset="77"/>
                      </a:endParaRPr>
                    </a:p>
                  </a:txBody>
                  <a:tcPr anchor="ctr">
                    <a:solidFill>
                      <a:srgbClr val="C5CEE6">
                        <a:alpha val="50196"/>
                      </a:srgbClr>
                    </a:solidFill>
                  </a:tcPr>
                </a:tc>
                <a:tc>
                  <a:txBody>
                    <a:bodyPr/>
                    <a:lstStyle/>
                    <a:p>
                      <a:pPr algn="l"/>
                      <a:r>
                        <a:rPr lang="en-US" sz="800" b="0" i="0" u="none" strike="noStrike" kern="1200" dirty="0" err="1">
                          <a:solidFill>
                            <a:schemeClr val="dk1"/>
                          </a:solidFill>
                          <a:effectLst/>
                          <a:latin typeface="Montserrat Medium" pitchFamily="2" charset="77"/>
                          <a:ea typeface="+mn-ea"/>
                          <a:cs typeface="+mn-cs"/>
                        </a:rPr>
                        <a:t>Tocopheryl</a:t>
                      </a:r>
                      <a:r>
                        <a:rPr lang="en-US" sz="800" b="0" i="0" u="none" strike="noStrike" kern="1200" dirty="0">
                          <a:solidFill>
                            <a:schemeClr val="dk1"/>
                          </a:solidFill>
                          <a:effectLst/>
                          <a:latin typeface="Montserrat Medium" pitchFamily="2" charset="77"/>
                          <a:ea typeface="+mn-ea"/>
                          <a:cs typeface="+mn-cs"/>
                        </a:rPr>
                        <a:t> Acetate</a:t>
                      </a:r>
                      <a:endParaRPr lang="en-US" sz="800" b="0" i="0" dirty="0">
                        <a:latin typeface="Montserrat Medium" pitchFamily="2" charset="77"/>
                      </a:endParaRPr>
                    </a:p>
                  </a:txBody>
                  <a:tcPr anchor="ctr">
                    <a:solidFill>
                      <a:srgbClr val="C5CEE6">
                        <a:alpha val="50196"/>
                      </a:srgbClr>
                    </a:solidFill>
                  </a:tcPr>
                </a:tc>
                <a:tc>
                  <a:txBody>
                    <a:bodyPr/>
                    <a:lstStyle/>
                    <a:p>
                      <a:pPr algn="ctr"/>
                      <a:r>
                        <a:rPr lang="en-US" sz="800" b="0" i="0" u="none" strike="noStrike" kern="1200" dirty="0">
                          <a:solidFill>
                            <a:schemeClr val="dk1"/>
                          </a:solidFill>
                          <a:effectLst/>
                          <a:latin typeface="Montserrat Medium" pitchFamily="2" charset="77"/>
                          <a:ea typeface="+mn-ea"/>
                          <a:cs typeface="+mn-cs"/>
                        </a:rPr>
                        <a:t>0.3-5%</a:t>
                      </a:r>
                      <a:endParaRPr lang="en-US" sz="800" b="0" i="0" dirty="0">
                        <a:latin typeface="Montserrat Medium" pitchFamily="2" charset="77"/>
                      </a:endParaRPr>
                    </a:p>
                  </a:txBody>
                  <a:tcPr anchor="ctr">
                    <a:solidFill>
                      <a:srgbClr val="C5CEE6">
                        <a:alpha val="50196"/>
                      </a:srgbClr>
                    </a:solidFill>
                  </a:tcPr>
                </a:tc>
                <a:tc>
                  <a:txBody>
                    <a:bodyPr/>
                    <a:lstStyle/>
                    <a:p>
                      <a:pPr algn="ctr"/>
                      <a:r>
                        <a:rPr lang="en-US" sz="800" b="0" i="0" dirty="0">
                          <a:latin typeface="Montserrat Medium" pitchFamily="2" charset="77"/>
                        </a:rPr>
                        <a:t>Oil</a:t>
                      </a:r>
                    </a:p>
                  </a:txBody>
                  <a:tcPr anchor="ctr">
                    <a:solidFill>
                      <a:srgbClr val="C5CEE6">
                        <a:alpha val="50196"/>
                      </a:srgbClr>
                    </a:solidFill>
                  </a:tcPr>
                </a:tc>
                <a:tc>
                  <a:txBody>
                    <a:bodyPr/>
                    <a:lstStyle/>
                    <a:p>
                      <a:r>
                        <a:rPr lang="en-US" sz="800" b="0" i="0" u="none" strike="noStrike" kern="1200" dirty="0">
                          <a:solidFill>
                            <a:schemeClr val="dk1"/>
                          </a:solidFill>
                          <a:effectLst/>
                          <a:latin typeface="Montserrat Medium" pitchFamily="2" charset="77"/>
                          <a:ea typeface="+mn-ea"/>
                          <a:cs typeface="+mn-cs"/>
                        </a:rPr>
                        <a:t>Recommended pH range: 4-8. Add to oil phase. Sensitive to heavy metals.</a:t>
                      </a:r>
                    </a:p>
                  </a:txBody>
                  <a:tcPr anchor="ctr">
                    <a:solidFill>
                      <a:srgbClr val="C5CEE6">
                        <a:alpha val="50196"/>
                      </a:srgbClr>
                    </a:solidFill>
                  </a:tcPr>
                </a:tc>
                <a:extLst>
                  <a:ext uri="{0D108BD9-81ED-4DB2-BD59-A6C34878D82A}">
                    <a16:rowId xmlns:a16="http://schemas.microsoft.com/office/drawing/2014/main" val="3939954031"/>
                  </a:ext>
                </a:extLst>
              </a:tr>
              <a:tr h="951186">
                <a:tc>
                  <a:txBody>
                    <a:bodyPr/>
                    <a:lstStyle/>
                    <a:p>
                      <a:pPr algn="ctr"/>
                      <a:r>
                        <a:rPr lang="en-US" sz="800" b="1" i="0" u="none" strike="noStrike" kern="1200" dirty="0" err="1">
                          <a:solidFill>
                            <a:schemeClr val="dk1"/>
                          </a:solidFill>
                          <a:effectLst/>
                          <a:latin typeface="Montserrat" pitchFamily="2" charset="77"/>
                          <a:ea typeface="+mn-ea"/>
                          <a:cs typeface="+mn-cs"/>
                        </a:rPr>
                        <a:t>Pellicer</a:t>
                      </a:r>
                      <a:r>
                        <a:rPr lang="en-US" sz="800" b="1" i="0" u="none" strike="noStrike" kern="1200" baseline="30000" dirty="0">
                          <a:solidFill>
                            <a:schemeClr val="dk1"/>
                          </a:solidFill>
                          <a:effectLst/>
                          <a:latin typeface="Montserrat" pitchFamily="2" charset="77"/>
                          <a:ea typeface="+mn-ea"/>
                          <a:cs typeface="+mn-cs"/>
                        </a:rPr>
                        <a:t>®</a:t>
                      </a:r>
                      <a:r>
                        <a:rPr lang="en-US" sz="800" b="1" i="0" u="none" strike="noStrike" kern="1200" dirty="0">
                          <a:solidFill>
                            <a:schemeClr val="dk1"/>
                          </a:solidFill>
                          <a:effectLst/>
                          <a:latin typeface="Montserrat" pitchFamily="2" charset="77"/>
                          <a:ea typeface="+mn-ea"/>
                          <a:cs typeface="+mn-cs"/>
                        </a:rPr>
                        <a:t> L-30</a:t>
                      </a:r>
                      <a:endParaRPr lang="en-US" sz="800" b="1" i="0" dirty="0">
                        <a:latin typeface="Montserrat" pitchFamily="2" charset="77"/>
                      </a:endParaRPr>
                    </a:p>
                  </a:txBody>
                  <a:tcPr anchor="ctr">
                    <a:solidFill>
                      <a:srgbClr val="C5CEE6"/>
                    </a:solidFill>
                  </a:tcPr>
                </a:tc>
                <a:tc rowSpan="3">
                  <a:txBody>
                    <a:bodyPr/>
                    <a:lstStyle/>
                    <a:p>
                      <a:pPr algn="l"/>
                      <a:r>
                        <a:rPr lang="en-US" sz="800" b="0" i="0" u="none" strike="noStrike" kern="1200" dirty="0">
                          <a:solidFill>
                            <a:schemeClr val="dk1"/>
                          </a:solidFill>
                          <a:effectLst/>
                          <a:latin typeface="Montserrat Medium" pitchFamily="2" charset="77"/>
                          <a:ea typeface="+mn-ea"/>
                          <a:cs typeface="+mn-cs"/>
                        </a:rPr>
                        <a:t>A multifunctional active composed of naturally derived fatty acids and peptides</a:t>
                      </a:r>
                      <a:endParaRPr lang="en-US" sz="800" b="0" i="0" dirty="0">
                        <a:latin typeface="Montserrat Medium" pitchFamily="2" charset="77"/>
                      </a:endParaRPr>
                    </a:p>
                  </a:txBody>
                  <a:tcPr anchor="ctr">
                    <a:solidFill>
                      <a:srgbClr val="C5CEE6">
                        <a:alpha val="50196"/>
                      </a:srgbClr>
                    </a:solidFill>
                  </a:tcPr>
                </a:tc>
                <a:tc rowSpan="3">
                  <a:txBody>
                    <a:bodyPr/>
                    <a:lstStyle/>
                    <a:p>
                      <a:r>
                        <a:rPr lang="en-US" sz="800" b="0" i="0" u="none" strike="noStrike" kern="1200" dirty="0" err="1">
                          <a:solidFill>
                            <a:schemeClr val="dk1"/>
                          </a:solidFill>
                          <a:effectLst/>
                          <a:latin typeface="Montserrat Medium" pitchFamily="2" charset="77"/>
                          <a:ea typeface="+mn-ea"/>
                          <a:cs typeface="+mn-cs"/>
                        </a:rPr>
                        <a:t>Pellicer</a:t>
                      </a:r>
                      <a:r>
                        <a:rPr lang="en-US" sz="800" b="0" i="0" u="none" strike="noStrike" kern="1200" baseline="30000" dirty="0">
                          <a:solidFill>
                            <a:schemeClr val="dk1"/>
                          </a:solidFill>
                          <a:effectLst/>
                          <a:latin typeface="Montserrat Medium" pitchFamily="2" charset="77"/>
                          <a:ea typeface="+mn-ea"/>
                          <a:cs typeface="+mn-cs"/>
                        </a:rPr>
                        <a:t>®</a:t>
                      </a:r>
                      <a:r>
                        <a:rPr lang="en-US" sz="800" b="0" i="0" u="none" strike="noStrike" kern="1200" dirty="0">
                          <a:solidFill>
                            <a:schemeClr val="dk1"/>
                          </a:solidFill>
                          <a:effectLst/>
                          <a:latin typeface="Montserrat Medium" pitchFamily="2" charset="77"/>
                          <a:ea typeface="+mn-ea"/>
                          <a:cs typeface="+mn-cs"/>
                        </a:rPr>
                        <a:t> L-30: Water (and) Sodium </a:t>
                      </a:r>
                      <a:r>
                        <a:rPr lang="en-US" sz="800" b="0" i="0" u="none" strike="noStrike" kern="1200" dirty="0" err="1">
                          <a:solidFill>
                            <a:schemeClr val="dk1"/>
                          </a:solidFill>
                          <a:effectLst/>
                          <a:latin typeface="Montserrat Medium" pitchFamily="2" charset="77"/>
                          <a:ea typeface="+mn-ea"/>
                          <a:cs typeface="+mn-cs"/>
                        </a:rPr>
                        <a:t>Dilauramidoglutamide</a:t>
                      </a:r>
                      <a:r>
                        <a:rPr lang="en-US" sz="800" b="0" i="0" u="none" strike="noStrike" kern="1200" dirty="0">
                          <a:solidFill>
                            <a:schemeClr val="dk1"/>
                          </a:solidFill>
                          <a:effectLst/>
                          <a:latin typeface="Montserrat Medium" pitchFamily="2" charset="77"/>
                          <a:ea typeface="+mn-ea"/>
                          <a:cs typeface="+mn-cs"/>
                        </a:rPr>
                        <a:t> Lysine </a:t>
                      </a:r>
                      <a:r>
                        <a:rPr lang="en-US" sz="800" b="0" i="0" u="none" strike="noStrike" kern="1200" dirty="0" err="1">
                          <a:solidFill>
                            <a:schemeClr val="dk1"/>
                          </a:solidFill>
                          <a:effectLst/>
                          <a:latin typeface="Montserrat Medium" pitchFamily="2" charset="77"/>
                          <a:ea typeface="+mn-ea"/>
                          <a:cs typeface="+mn-cs"/>
                        </a:rPr>
                        <a:t>Pellicer</a:t>
                      </a:r>
                      <a:r>
                        <a:rPr lang="en-US" sz="800" b="0" i="0" u="none" strike="noStrike" kern="1200" baseline="30000" dirty="0">
                          <a:solidFill>
                            <a:schemeClr val="dk1"/>
                          </a:solidFill>
                          <a:effectLst/>
                          <a:latin typeface="Montserrat Medium" pitchFamily="2" charset="77"/>
                          <a:ea typeface="+mn-ea"/>
                          <a:cs typeface="+mn-cs"/>
                        </a:rPr>
                        <a:t>®</a:t>
                      </a:r>
                      <a:r>
                        <a:rPr lang="en-US" sz="800" b="0" i="0" u="none" strike="noStrike" kern="1200" dirty="0">
                          <a:solidFill>
                            <a:schemeClr val="dk1"/>
                          </a:solidFill>
                          <a:effectLst/>
                          <a:latin typeface="Montserrat Medium" pitchFamily="2" charset="77"/>
                          <a:ea typeface="+mn-ea"/>
                          <a:cs typeface="+mn-cs"/>
                        </a:rPr>
                        <a:t> LB-30G, LB-10: Water (and) Sodium </a:t>
                      </a:r>
                      <a:r>
                        <a:rPr lang="en-US" sz="800" b="0" i="0" u="none" strike="noStrike" kern="1200" dirty="0" err="1">
                          <a:solidFill>
                            <a:schemeClr val="dk1"/>
                          </a:solidFill>
                          <a:effectLst/>
                          <a:latin typeface="Montserrat Medium" pitchFamily="2" charset="77"/>
                          <a:ea typeface="+mn-ea"/>
                          <a:cs typeface="+mn-cs"/>
                        </a:rPr>
                        <a:t>Dilauramidoglutamide</a:t>
                      </a:r>
                      <a:r>
                        <a:rPr lang="en-US" sz="800" b="0" i="0" u="none" strike="noStrike" kern="1200" dirty="0">
                          <a:solidFill>
                            <a:schemeClr val="dk1"/>
                          </a:solidFill>
                          <a:effectLst/>
                          <a:latin typeface="Montserrat Medium" pitchFamily="2" charset="77"/>
                          <a:ea typeface="+mn-ea"/>
                          <a:cs typeface="+mn-cs"/>
                        </a:rPr>
                        <a:t> Lysine (and) Butylene Glycol</a:t>
                      </a:r>
                    </a:p>
                  </a:txBody>
                  <a:tcPr anchor="ctr">
                    <a:solidFill>
                      <a:srgbClr val="C5CEE6">
                        <a:alpha val="50196"/>
                      </a:srgbClr>
                    </a:solidFill>
                  </a:tcPr>
                </a:tc>
                <a:tc rowSpan="3">
                  <a:txBody>
                    <a:bodyPr/>
                    <a:lstStyle/>
                    <a:p>
                      <a:pPr algn="ctr"/>
                      <a:r>
                        <a:rPr lang="en-US" sz="800" b="0" i="0" u="none" strike="noStrike" kern="1200" dirty="0">
                          <a:solidFill>
                            <a:schemeClr val="dk1"/>
                          </a:solidFill>
                          <a:effectLst/>
                          <a:latin typeface="Montserrat Medium" pitchFamily="2" charset="77"/>
                          <a:ea typeface="+mn-ea"/>
                          <a:cs typeface="+mn-cs"/>
                        </a:rPr>
                        <a:t>0.03-1%</a:t>
                      </a:r>
                      <a:endParaRPr lang="en-US" sz="800" b="0" i="0" dirty="0">
                        <a:latin typeface="Montserrat Medium" pitchFamily="2" charset="77"/>
                      </a:endParaRPr>
                    </a:p>
                  </a:txBody>
                  <a:tcPr anchor="ctr">
                    <a:solidFill>
                      <a:srgbClr val="C5CEE6">
                        <a:alpha val="50196"/>
                      </a:srgbClr>
                    </a:solidFill>
                  </a:tcPr>
                </a:tc>
                <a:tc rowSpan="3">
                  <a:txBody>
                    <a:bodyPr/>
                    <a:lstStyle/>
                    <a:p>
                      <a:pPr algn="ctr"/>
                      <a:r>
                        <a:rPr lang="en-US" sz="800" b="0" i="0" u="none" strike="noStrike" kern="1200" dirty="0">
                          <a:solidFill>
                            <a:schemeClr val="dk1"/>
                          </a:solidFill>
                          <a:effectLst/>
                          <a:latin typeface="Montserrat Medium" pitchFamily="2" charset="77"/>
                          <a:ea typeface="+mn-ea"/>
                          <a:cs typeface="+mn-cs"/>
                        </a:rPr>
                        <a:t>Water</a:t>
                      </a:r>
                      <a:endParaRPr lang="en-US" sz="800" b="0" i="0" dirty="0">
                        <a:latin typeface="Montserrat Medium" pitchFamily="2" charset="77"/>
                      </a:endParaRPr>
                    </a:p>
                  </a:txBody>
                  <a:tcPr anchor="ctr">
                    <a:solidFill>
                      <a:srgbClr val="C5CEE6">
                        <a:alpha val="50196"/>
                      </a:srgbClr>
                    </a:solidFill>
                  </a:tcPr>
                </a:tc>
                <a:tc rowSpan="3">
                  <a:txBody>
                    <a:bodyPr/>
                    <a:lstStyle/>
                    <a:p>
                      <a:r>
                        <a:rPr lang="en-US" sz="800" b="0" i="0" u="none" strike="noStrike" kern="1200" dirty="0">
                          <a:solidFill>
                            <a:schemeClr val="dk1"/>
                          </a:solidFill>
                          <a:effectLst/>
                          <a:latin typeface="Montserrat Medium" pitchFamily="2" charset="77"/>
                          <a:ea typeface="+mn-ea"/>
                          <a:cs typeface="+mn-cs"/>
                        </a:rPr>
                        <a:t>Add to water phase. Cold or hot process. Apply high shear for ~5-7 minutes. Recommended pH for emulsification: 4-10.</a:t>
                      </a:r>
                    </a:p>
                  </a:txBody>
                  <a:tcPr anchor="ctr">
                    <a:solidFill>
                      <a:srgbClr val="C5CEE6">
                        <a:alpha val="50196"/>
                      </a:srgbClr>
                    </a:solidFill>
                  </a:tcPr>
                </a:tc>
                <a:extLst>
                  <a:ext uri="{0D108BD9-81ED-4DB2-BD59-A6C34878D82A}">
                    <a16:rowId xmlns:a16="http://schemas.microsoft.com/office/drawing/2014/main" val="4046207402"/>
                  </a:ext>
                </a:extLst>
              </a:tr>
              <a:tr h="697891">
                <a:tc>
                  <a:txBody>
                    <a:bodyPr/>
                    <a:lstStyle/>
                    <a:p>
                      <a:pPr algn="ctr"/>
                      <a:r>
                        <a:rPr lang="en-US" sz="800" b="1" i="0" u="none" strike="noStrike" kern="1200" dirty="0" err="1">
                          <a:solidFill>
                            <a:schemeClr val="dk1"/>
                          </a:solidFill>
                          <a:effectLst/>
                          <a:latin typeface="Montserrat" pitchFamily="2" charset="77"/>
                          <a:ea typeface="+mn-ea"/>
                          <a:cs typeface="+mn-cs"/>
                        </a:rPr>
                        <a:t>Pellicer</a:t>
                      </a:r>
                      <a:r>
                        <a:rPr lang="en-US" sz="800" b="1" i="0" u="none" strike="noStrike" kern="1200" baseline="30000" dirty="0">
                          <a:solidFill>
                            <a:schemeClr val="dk1"/>
                          </a:solidFill>
                          <a:effectLst/>
                          <a:latin typeface="Montserrat" pitchFamily="2" charset="77"/>
                          <a:ea typeface="+mn-ea"/>
                          <a:cs typeface="+mn-cs"/>
                        </a:rPr>
                        <a:t>®</a:t>
                      </a:r>
                      <a:r>
                        <a:rPr lang="en-US" sz="800" b="1" i="0" u="none" strike="noStrike" kern="1200" dirty="0">
                          <a:solidFill>
                            <a:schemeClr val="dk1"/>
                          </a:solidFill>
                          <a:effectLst/>
                          <a:latin typeface="Montserrat" pitchFamily="2" charset="77"/>
                          <a:ea typeface="+mn-ea"/>
                          <a:cs typeface="+mn-cs"/>
                        </a:rPr>
                        <a:t> LB-30G</a:t>
                      </a:r>
                      <a:endParaRPr lang="en-US" sz="800" b="1" i="0" dirty="0">
                        <a:latin typeface="Montserrat" pitchFamily="2" charset="77"/>
                      </a:endParaRPr>
                    </a:p>
                  </a:txBody>
                  <a:tcPr anchor="ctr">
                    <a:solidFill>
                      <a:srgbClr val="C5CEE6"/>
                    </a:solidFill>
                  </a:tcPr>
                </a:tc>
                <a:tc vMerge="1">
                  <a:txBody>
                    <a:bodyPr/>
                    <a:lstStyle/>
                    <a:p>
                      <a:endParaRPr/>
                    </a:p>
                  </a:txBody>
                  <a:tcPr anchor="ctr">
                    <a:solidFill>
                      <a:srgbClr val="C5CEE6">
                        <a:alpha val="50196"/>
                      </a:srgbClr>
                    </a:solidFill>
                  </a:tcPr>
                </a:tc>
                <a:tc vMerge="1">
                  <a:txBody>
                    <a:bodyPr/>
                    <a:lstStyle/>
                    <a:p>
                      <a:endParaRPr/>
                    </a:p>
                  </a:txBody>
                  <a:tcPr anchor="ctr">
                    <a:solidFill>
                      <a:srgbClr val="C5CEE6">
                        <a:alpha val="50196"/>
                      </a:srgbClr>
                    </a:solidFill>
                  </a:tcPr>
                </a:tc>
                <a:tc vMerge="1">
                  <a:txBody>
                    <a:bodyPr/>
                    <a:lstStyle/>
                    <a:p>
                      <a:endParaRPr/>
                    </a:p>
                  </a:txBody>
                  <a:tcPr anchor="ctr">
                    <a:solidFill>
                      <a:srgbClr val="C5CEE6">
                        <a:alpha val="50196"/>
                      </a:srgbClr>
                    </a:solidFill>
                  </a:tcPr>
                </a:tc>
                <a:tc vMerge="1">
                  <a:txBody>
                    <a:bodyPr/>
                    <a:lstStyle/>
                    <a:p>
                      <a:endParaRPr/>
                    </a:p>
                  </a:txBody>
                  <a:tcPr anchor="ctr">
                    <a:solidFill>
                      <a:srgbClr val="C5CEE6">
                        <a:alpha val="50196"/>
                      </a:srgbClr>
                    </a:solidFill>
                  </a:tcPr>
                </a:tc>
                <a:tc vMerge="1">
                  <a:txBody>
                    <a:bodyPr/>
                    <a:lstStyle/>
                    <a:p>
                      <a:endParaRPr lang="en-US" sz="800" b="0" i="0" u="none" strike="noStrike" kern="1200" dirty="0">
                        <a:solidFill>
                          <a:schemeClr val="dk1"/>
                        </a:solidFill>
                        <a:effectLst/>
                        <a:latin typeface="Montserrat Medium" pitchFamily="2" charset="77"/>
                        <a:ea typeface="+mn-ea"/>
                        <a:cs typeface="+mn-cs"/>
                      </a:endParaRPr>
                    </a:p>
                  </a:txBody>
                  <a:tcPr anchor="ctr">
                    <a:solidFill>
                      <a:srgbClr val="C5CEE6">
                        <a:alpha val="50196"/>
                      </a:srgbClr>
                    </a:solidFill>
                  </a:tcPr>
                </a:tc>
                <a:extLst>
                  <a:ext uri="{0D108BD9-81ED-4DB2-BD59-A6C34878D82A}">
                    <a16:rowId xmlns:a16="http://schemas.microsoft.com/office/drawing/2014/main" val="344812744"/>
                  </a:ext>
                </a:extLst>
              </a:tr>
              <a:tr h="697891">
                <a:tc>
                  <a:txBody>
                    <a:bodyPr/>
                    <a:lstStyle/>
                    <a:p>
                      <a:pPr algn="ctr"/>
                      <a:r>
                        <a:rPr lang="en-US" sz="800" b="1" i="0" u="none" strike="noStrike" kern="1200" dirty="0" err="1">
                          <a:solidFill>
                            <a:schemeClr val="dk1"/>
                          </a:solidFill>
                          <a:effectLst/>
                          <a:latin typeface="Montserrat" pitchFamily="2" charset="77"/>
                          <a:ea typeface="+mn-ea"/>
                          <a:cs typeface="+mn-cs"/>
                        </a:rPr>
                        <a:t>Pellicer</a:t>
                      </a:r>
                      <a:r>
                        <a:rPr lang="en-US" sz="800" b="1" i="0" u="none" strike="noStrike" kern="1200" baseline="30000" dirty="0">
                          <a:solidFill>
                            <a:schemeClr val="dk1"/>
                          </a:solidFill>
                          <a:effectLst/>
                          <a:latin typeface="Montserrat" pitchFamily="2" charset="77"/>
                          <a:ea typeface="+mn-ea"/>
                          <a:cs typeface="+mn-cs"/>
                        </a:rPr>
                        <a:t>®</a:t>
                      </a:r>
                      <a:r>
                        <a:rPr lang="en-US" sz="800" b="1" i="0" u="none" strike="noStrike" kern="1200" dirty="0">
                          <a:solidFill>
                            <a:schemeClr val="dk1"/>
                          </a:solidFill>
                          <a:effectLst/>
                          <a:latin typeface="Montserrat" pitchFamily="2" charset="77"/>
                          <a:ea typeface="+mn-ea"/>
                          <a:cs typeface="+mn-cs"/>
                        </a:rPr>
                        <a:t> LB-10</a:t>
                      </a:r>
                      <a:endParaRPr lang="en-US" sz="800" b="1" i="0" dirty="0">
                        <a:latin typeface="Montserrat" pitchFamily="2" charset="77"/>
                      </a:endParaRPr>
                    </a:p>
                  </a:txBody>
                  <a:tcPr anchor="ctr">
                    <a:solidFill>
                      <a:srgbClr val="C5CEE6"/>
                    </a:solidFill>
                  </a:tcPr>
                </a:tc>
                <a:tc vMerge="1">
                  <a:txBody>
                    <a:bodyPr/>
                    <a:lstStyle/>
                    <a:p>
                      <a:endParaRPr dirty="0"/>
                    </a:p>
                  </a:txBody>
                  <a:tcPr anchor="ctr">
                    <a:solidFill>
                      <a:srgbClr val="C5CEE6">
                        <a:alpha val="50196"/>
                      </a:srgbClr>
                    </a:solidFill>
                  </a:tcPr>
                </a:tc>
                <a:tc vMerge="1">
                  <a:txBody>
                    <a:bodyPr/>
                    <a:lstStyle/>
                    <a:p>
                      <a:endParaRPr dirty="0"/>
                    </a:p>
                  </a:txBody>
                  <a:tcPr anchor="ctr">
                    <a:solidFill>
                      <a:srgbClr val="C5CEE6">
                        <a:alpha val="50196"/>
                      </a:srgbClr>
                    </a:solidFill>
                  </a:tcPr>
                </a:tc>
                <a:tc vMerge="1">
                  <a:txBody>
                    <a:bodyPr/>
                    <a:lstStyle/>
                    <a:p>
                      <a:endParaRPr dirty="0"/>
                    </a:p>
                  </a:txBody>
                  <a:tcPr anchor="ctr">
                    <a:solidFill>
                      <a:srgbClr val="C5CEE6">
                        <a:alpha val="50196"/>
                      </a:srgbClr>
                    </a:solidFill>
                  </a:tcPr>
                </a:tc>
                <a:tc vMerge="1">
                  <a:txBody>
                    <a:bodyPr/>
                    <a:lstStyle/>
                    <a:p>
                      <a:endParaRPr dirty="0"/>
                    </a:p>
                  </a:txBody>
                  <a:tcPr anchor="ctr">
                    <a:solidFill>
                      <a:srgbClr val="C5CEE6">
                        <a:alpha val="50196"/>
                      </a:srgbClr>
                    </a:solidFill>
                  </a:tcPr>
                </a:tc>
                <a:tc vMerge="1">
                  <a:txBody>
                    <a:bodyPr/>
                    <a:lstStyle/>
                    <a:p>
                      <a:pPr algn="l"/>
                      <a:endParaRPr lang="en-US" sz="950" b="0" i="0" u="none" strike="noStrike" kern="1200" dirty="0">
                        <a:solidFill>
                          <a:schemeClr val="dk1"/>
                        </a:solidFill>
                        <a:effectLst/>
                        <a:latin typeface="Montserrat Medium" pitchFamily="2" charset="77"/>
                        <a:ea typeface="+mn-ea"/>
                        <a:cs typeface="+mn-cs"/>
                      </a:endParaRPr>
                    </a:p>
                  </a:txBody>
                  <a:tcPr anchor="ctr">
                    <a:solidFill>
                      <a:srgbClr val="C5CEE6">
                        <a:alpha val="50196"/>
                      </a:srgbClr>
                    </a:solidFill>
                  </a:tcPr>
                </a:tc>
                <a:extLst>
                  <a:ext uri="{0D108BD9-81ED-4DB2-BD59-A6C34878D82A}">
                    <a16:rowId xmlns:a16="http://schemas.microsoft.com/office/drawing/2014/main" val="2995557506"/>
                  </a:ext>
                </a:extLst>
              </a:tr>
              <a:tr h="697891">
                <a:tc>
                  <a:txBody>
                    <a:bodyPr/>
                    <a:lstStyle/>
                    <a:p>
                      <a:pPr algn="ctr"/>
                      <a:r>
                        <a:rPr lang="en-US" sz="800" b="1" i="0" u="none" strike="noStrike" kern="1200" dirty="0" err="1">
                          <a:solidFill>
                            <a:schemeClr val="dk1"/>
                          </a:solidFill>
                          <a:effectLst/>
                          <a:latin typeface="Montserrat" pitchFamily="2" charset="77"/>
                          <a:ea typeface="+mn-ea"/>
                          <a:cs typeface="+mn-cs"/>
                        </a:rPr>
                        <a:t>BioGenic</a:t>
                      </a:r>
                      <a:r>
                        <a:rPr lang="en-US" sz="800" b="1" i="0" u="none" strike="noStrike" kern="1200" dirty="0">
                          <a:solidFill>
                            <a:schemeClr val="dk1"/>
                          </a:solidFill>
                          <a:effectLst/>
                          <a:latin typeface="Montserrat" pitchFamily="2" charset="77"/>
                          <a:ea typeface="+mn-ea"/>
                          <a:cs typeface="+mn-cs"/>
                        </a:rPr>
                        <a:t> Caffeine-210-WS </a:t>
                      </a:r>
                      <a:endParaRPr lang="en-US" sz="800" b="1" i="0" dirty="0">
                        <a:latin typeface="Montserrat" pitchFamily="2" charset="77"/>
                      </a:endParaRPr>
                    </a:p>
                  </a:txBody>
                  <a:tcPr anchor="ctr">
                    <a:solidFill>
                      <a:srgbClr val="C5CEE6"/>
                    </a:solidFill>
                  </a:tcPr>
                </a:tc>
                <a:tc>
                  <a:txBody>
                    <a:bodyPr/>
                    <a:lstStyle/>
                    <a:p>
                      <a:pPr algn="l"/>
                      <a:r>
                        <a:rPr lang="en-US" sz="800" b="0" i="0" u="none" strike="noStrike" kern="1200" dirty="0">
                          <a:solidFill>
                            <a:schemeClr val="dk1"/>
                          </a:solidFill>
                          <a:effectLst/>
                          <a:latin typeface="Montserrat Medium" pitchFamily="2" charset="77"/>
                          <a:ea typeface="+mn-ea"/>
                          <a:cs typeface="+mn-cs"/>
                        </a:rPr>
                        <a:t>Encapsulated and stabilized form of caffeine, which enables the use of high concentrations of caffeine in aqueous formulations</a:t>
                      </a:r>
                      <a:endParaRPr lang="en-US" sz="800" b="0" i="0" dirty="0">
                        <a:latin typeface="Montserrat Medium" pitchFamily="2" charset="77"/>
                      </a:endParaRPr>
                    </a:p>
                  </a:txBody>
                  <a:tcPr anchor="ctr">
                    <a:solidFill>
                      <a:srgbClr val="C5CEE6">
                        <a:alpha val="50196"/>
                      </a:srgbClr>
                    </a:solidFill>
                  </a:tcPr>
                </a:tc>
                <a:tc>
                  <a:txBody>
                    <a:bodyPr/>
                    <a:lstStyle/>
                    <a:p>
                      <a:r>
                        <a:rPr lang="en-US" sz="800" b="0" i="0" u="none" strike="noStrike" kern="1200" dirty="0">
                          <a:solidFill>
                            <a:schemeClr val="dk1"/>
                          </a:solidFill>
                          <a:effectLst/>
                          <a:latin typeface="Montserrat Medium" pitchFamily="2" charset="77"/>
                          <a:ea typeface="+mn-ea"/>
                          <a:cs typeface="+mn-cs"/>
                        </a:rPr>
                        <a:t>Caffeine (and) Maltodextrin (and) Xanthan Gum (and) </a:t>
                      </a:r>
                      <a:r>
                        <a:rPr lang="en-US" sz="800" b="0" i="0" u="none" strike="noStrike" kern="1200" dirty="0" err="1">
                          <a:solidFill>
                            <a:schemeClr val="dk1"/>
                          </a:solidFill>
                          <a:effectLst/>
                          <a:latin typeface="Montserrat Medium" pitchFamily="2" charset="77"/>
                          <a:ea typeface="+mn-ea"/>
                          <a:cs typeface="+mn-cs"/>
                        </a:rPr>
                        <a:t>Hydroxyethylcellulose</a:t>
                      </a:r>
                      <a:r>
                        <a:rPr lang="en-US" sz="800" b="0" i="0" u="none" strike="noStrike" kern="1200" dirty="0">
                          <a:solidFill>
                            <a:schemeClr val="dk1"/>
                          </a:solidFill>
                          <a:effectLst/>
                          <a:latin typeface="Montserrat Medium" pitchFamily="2" charset="77"/>
                          <a:ea typeface="+mn-ea"/>
                          <a:cs typeface="+mn-cs"/>
                        </a:rPr>
                        <a:t> (and) Salicylic Acid (and) Phenoxyethanol </a:t>
                      </a:r>
                    </a:p>
                  </a:txBody>
                  <a:tcPr anchor="ctr">
                    <a:solidFill>
                      <a:srgbClr val="C5CEE6">
                        <a:alpha val="50196"/>
                      </a:srgbClr>
                    </a:solidFill>
                  </a:tcPr>
                </a:tc>
                <a:tc>
                  <a:txBody>
                    <a:bodyPr/>
                    <a:lstStyle/>
                    <a:p>
                      <a:pPr algn="ctr"/>
                      <a:r>
                        <a:rPr lang="en-US" sz="800" b="0" i="0" u="none" strike="noStrike" kern="1200" dirty="0">
                          <a:solidFill>
                            <a:schemeClr val="dk1"/>
                          </a:solidFill>
                          <a:effectLst/>
                          <a:latin typeface="Montserrat Medium" pitchFamily="2" charset="77"/>
                          <a:ea typeface="+mn-ea"/>
                          <a:cs typeface="+mn-cs"/>
                        </a:rPr>
                        <a:t>1-10%</a:t>
                      </a:r>
                      <a:endParaRPr lang="en-US" sz="800" b="0" i="0" dirty="0">
                        <a:latin typeface="Montserrat Medium" pitchFamily="2" charset="77"/>
                      </a:endParaRPr>
                    </a:p>
                  </a:txBody>
                  <a:tcPr anchor="ctr">
                    <a:solidFill>
                      <a:srgbClr val="C5CEE6">
                        <a:alpha val="50196"/>
                      </a:srgbClr>
                    </a:solidFill>
                  </a:tcPr>
                </a:tc>
                <a:tc>
                  <a:txBody>
                    <a:bodyPr/>
                    <a:lstStyle/>
                    <a:p>
                      <a:pPr algn="ctr"/>
                      <a:r>
                        <a:rPr lang="en-US" sz="800" b="0" i="0" dirty="0">
                          <a:latin typeface="Montserrat Medium" pitchFamily="2" charset="77"/>
                        </a:rPr>
                        <a:t>Water</a:t>
                      </a:r>
                    </a:p>
                  </a:txBody>
                  <a:tcPr anchor="ctr">
                    <a:solidFill>
                      <a:srgbClr val="C5CEE6">
                        <a:alpha val="50196"/>
                      </a:srgbClr>
                    </a:solidFill>
                  </a:tcPr>
                </a:tc>
                <a:tc>
                  <a:txBody>
                    <a:bodyPr/>
                    <a:lstStyle/>
                    <a:p>
                      <a:r>
                        <a:rPr lang="en-US" sz="800" b="0" i="0" u="none" strike="noStrike" kern="1200" dirty="0">
                          <a:solidFill>
                            <a:schemeClr val="dk1"/>
                          </a:solidFill>
                          <a:effectLst/>
                          <a:latin typeface="Montserrat Medium" pitchFamily="2" charset="77"/>
                          <a:ea typeface="+mn-ea"/>
                          <a:cs typeface="+mn-cs"/>
                        </a:rPr>
                        <a:t>Suggested final formulation pH: 3.5-8.5. Add to water phase prior to emulsification. Use of carbomer thickener not recommended. No sensitivity to homogenizer or high agitation mixing. Ensure it is completely solubilized before continuing the formula. When using a polymer to thicken, dissolve the caffeine prior to adding polymer. This product may contribute to overall salts in the system. Not recommended for use in anhydrous products.</a:t>
                      </a:r>
                    </a:p>
                    <a:p>
                      <a:endParaRPr lang="en-US" sz="800" b="0" i="0" u="none" strike="noStrike" kern="1200" dirty="0">
                        <a:solidFill>
                          <a:schemeClr val="dk1"/>
                        </a:solidFill>
                        <a:effectLst/>
                        <a:latin typeface="Montserrat Medium" pitchFamily="2" charset="77"/>
                        <a:ea typeface="+mn-ea"/>
                        <a:cs typeface="+mn-cs"/>
                      </a:endParaRPr>
                    </a:p>
                  </a:txBody>
                  <a:tcPr anchor="ctr">
                    <a:solidFill>
                      <a:srgbClr val="C5CEE6">
                        <a:alpha val="50196"/>
                      </a:srgbClr>
                    </a:solidFill>
                  </a:tcPr>
                </a:tc>
                <a:extLst>
                  <a:ext uri="{0D108BD9-81ED-4DB2-BD59-A6C34878D82A}">
                    <a16:rowId xmlns:a16="http://schemas.microsoft.com/office/drawing/2014/main" val="3024228015"/>
                  </a:ext>
                </a:extLst>
              </a:tr>
            </a:tbl>
          </a:graphicData>
        </a:graphic>
      </p:graphicFrame>
      <p:grpSp>
        <p:nvGrpSpPr>
          <p:cNvPr id="6" name="Group 5">
            <a:extLst>
              <a:ext uri="{FF2B5EF4-FFF2-40B4-BE49-F238E27FC236}">
                <a16:creationId xmlns:a16="http://schemas.microsoft.com/office/drawing/2014/main" id="{B1FAA371-3695-0821-35A6-00D33C52B5E2}"/>
              </a:ext>
            </a:extLst>
          </p:cNvPr>
          <p:cNvGrpSpPr/>
          <p:nvPr/>
        </p:nvGrpSpPr>
        <p:grpSpPr>
          <a:xfrm>
            <a:off x="112424" y="2523829"/>
            <a:ext cx="398065" cy="1810343"/>
            <a:chOff x="143954" y="2514663"/>
            <a:chExt cx="398065" cy="1810343"/>
          </a:xfrm>
        </p:grpSpPr>
        <p:sp>
          <p:nvSpPr>
            <p:cNvPr id="2" name="Rounded Rectangle 1">
              <a:extLst>
                <a:ext uri="{FF2B5EF4-FFF2-40B4-BE49-F238E27FC236}">
                  <a16:creationId xmlns:a16="http://schemas.microsoft.com/office/drawing/2014/main" id="{1AB21265-7D48-D049-423A-918D82A6FBD5}"/>
                </a:ext>
              </a:extLst>
            </p:cNvPr>
            <p:cNvSpPr/>
            <p:nvPr/>
          </p:nvSpPr>
          <p:spPr>
            <a:xfrm rot="16200000">
              <a:off x="-552287" y="3230700"/>
              <a:ext cx="1790547" cy="398065"/>
            </a:xfrm>
            <a:prstGeom prst="roundRect">
              <a:avLst>
                <a:gd name="adj" fmla="val 50000"/>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135B18B-872C-FC96-C1B4-D2F23C3DF64E}"/>
                </a:ext>
              </a:extLst>
            </p:cNvPr>
            <p:cNvSpPr txBox="1"/>
            <p:nvPr/>
          </p:nvSpPr>
          <p:spPr>
            <a:xfrm rot="16200000">
              <a:off x="-556213" y="3248353"/>
              <a:ext cx="1790545" cy="323165"/>
            </a:xfrm>
            <a:prstGeom prst="rect">
              <a:avLst/>
            </a:prstGeom>
            <a:noFill/>
          </p:spPr>
          <p:txBody>
            <a:bodyPr wrap="square" rtlCol="0">
              <a:spAutoFit/>
            </a:bodyPr>
            <a:lstStyle/>
            <a:p>
              <a:pPr algn="ctr"/>
              <a:r>
                <a:rPr lang="en-US" sz="1500" b="1" dirty="0">
                  <a:latin typeface="Montserrat" pitchFamily="2" charset="77"/>
                </a:rPr>
                <a:t>ACTIVES</a:t>
              </a:r>
            </a:p>
          </p:txBody>
        </p:sp>
      </p:grpSp>
    </p:spTree>
    <p:extLst>
      <p:ext uri="{BB962C8B-B14F-4D97-AF65-F5344CB8AC3E}">
        <p14:creationId xmlns:p14="http://schemas.microsoft.com/office/powerpoint/2010/main" val="12777103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82E23AB-9E62-A616-3498-DA0F1888953B}"/>
              </a:ext>
            </a:extLst>
          </p:cNvPr>
          <p:cNvPicPr>
            <a:picLocks noChangeAspect="1"/>
          </p:cNvPicPr>
          <p:nvPr/>
        </p:nvPicPr>
        <p:blipFill>
          <a:blip r:embed="rId2"/>
          <a:stretch>
            <a:fillRect/>
          </a:stretch>
        </p:blipFill>
        <p:spPr>
          <a:xfrm>
            <a:off x="645867" y="110399"/>
            <a:ext cx="11368656" cy="499202"/>
          </a:xfrm>
          <a:prstGeom prst="rect">
            <a:avLst/>
          </a:prstGeom>
        </p:spPr>
      </p:pic>
      <p:graphicFrame>
        <p:nvGraphicFramePr>
          <p:cNvPr id="4" name="Table 3">
            <a:extLst>
              <a:ext uri="{FF2B5EF4-FFF2-40B4-BE49-F238E27FC236}">
                <a16:creationId xmlns:a16="http://schemas.microsoft.com/office/drawing/2014/main" id="{55EA9944-CEF0-CB4F-045F-B0FF05A7E561}"/>
              </a:ext>
            </a:extLst>
          </p:cNvPr>
          <p:cNvGraphicFramePr>
            <a:graphicFrameLocks noGrp="1"/>
          </p:cNvGraphicFramePr>
          <p:nvPr>
            <p:extLst>
              <p:ext uri="{D42A27DB-BD31-4B8C-83A1-F6EECF244321}">
                <p14:modId xmlns:p14="http://schemas.microsoft.com/office/powerpoint/2010/main" val="190171073"/>
              </p:ext>
            </p:extLst>
          </p:nvPr>
        </p:nvGraphicFramePr>
        <p:xfrm>
          <a:off x="644769" y="110399"/>
          <a:ext cx="11369754" cy="5428554"/>
        </p:xfrm>
        <a:graphic>
          <a:graphicData uri="http://schemas.openxmlformats.org/drawingml/2006/table">
            <a:tbl>
              <a:tblPr firstRow="1" bandRow="1">
                <a:tableStyleId>{5C22544A-7EE6-4342-B048-85BDC9FD1C3A}</a:tableStyleId>
              </a:tblPr>
              <a:tblGrid>
                <a:gridCol w="1383728">
                  <a:extLst>
                    <a:ext uri="{9D8B030D-6E8A-4147-A177-3AD203B41FA5}">
                      <a16:colId xmlns:a16="http://schemas.microsoft.com/office/drawing/2014/main" val="2241483795"/>
                    </a:ext>
                  </a:extLst>
                </a:gridCol>
                <a:gridCol w="1755227">
                  <a:extLst>
                    <a:ext uri="{9D8B030D-6E8A-4147-A177-3AD203B41FA5}">
                      <a16:colId xmlns:a16="http://schemas.microsoft.com/office/drawing/2014/main" val="1281118667"/>
                    </a:ext>
                  </a:extLst>
                </a:gridCol>
                <a:gridCol w="1692166">
                  <a:extLst>
                    <a:ext uri="{9D8B030D-6E8A-4147-A177-3AD203B41FA5}">
                      <a16:colId xmlns:a16="http://schemas.microsoft.com/office/drawing/2014/main" val="3121110602"/>
                    </a:ext>
                  </a:extLst>
                </a:gridCol>
                <a:gridCol w="977462">
                  <a:extLst>
                    <a:ext uri="{9D8B030D-6E8A-4147-A177-3AD203B41FA5}">
                      <a16:colId xmlns:a16="http://schemas.microsoft.com/office/drawing/2014/main" val="3505292543"/>
                    </a:ext>
                  </a:extLst>
                </a:gridCol>
                <a:gridCol w="1492469">
                  <a:extLst>
                    <a:ext uri="{9D8B030D-6E8A-4147-A177-3AD203B41FA5}">
                      <a16:colId xmlns:a16="http://schemas.microsoft.com/office/drawing/2014/main" val="143245311"/>
                    </a:ext>
                  </a:extLst>
                </a:gridCol>
                <a:gridCol w="4068702">
                  <a:extLst>
                    <a:ext uri="{9D8B030D-6E8A-4147-A177-3AD203B41FA5}">
                      <a16:colId xmlns:a16="http://schemas.microsoft.com/office/drawing/2014/main" val="814755008"/>
                    </a:ext>
                  </a:extLst>
                </a:gridCol>
              </a:tblGrid>
              <a:tr h="517627">
                <a:tc>
                  <a:txBody>
                    <a:bodyPr/>
                    <a:lstStyle/>
                    <a:p>
                      <a:pPr algn="ctr"/>
                      <a:r>
                        <a:rPr lang="en-US" sz="1200" b="1" i="0" dirty="0">
                          <a:latin typeface="Montserrat" pitchFamily="2" charset="77"/>
                        </a:rPr>
                        <a:t>INGREDIENT</a:t>
                      </a:r>
                    </a:p>
                  </a:txBody>
                  <a:tcPr anchor="ctr">
                    <a:noFill/>
                  </a:tcPr>
                </a:tc>
                <a:tc>
                  <a:txBody>
                    <a:bodyPr/>
                    <a:lstStyle/>
                    <a:p>
                      <a:pPr algn="ctr"/>
                      <a:r>
                        <a:rPr lang="en-US" sz="1200" b="1" i="0" dirty="0">
                          <a:latin typeface="Montserrat" pitchFamily="2" charset="77"/>
                        </a:rPr>
                        <a:t>DESCRIPTION</a:t>
                      </a:r>
                    </a:p>
                  </a:txBody>
                  <a:tcPr anchor="ctr">
                    <a:noFill/>
                  </a:tcPr>
                </a:tc>
                <a:tc>
                  <a:txBody>
                    <a:bodyPr/>
                    <a:lstStyle/>
                    <a:p>
                      <a:pPr algn="ctr"/>
                      <a:r>
                        <a:rPr lang="en-US" sz="1200" b="1" i="0">
                          <a:latin typeface="Montserrat" pitchFamily="2" charset="77"/>
                        </a:rPr>
                        <a:t>INCI</a:t>
                      </a:r>
                      <a:endParaRPr lang="en-US" sz="1200" b="1" i="0" dirty="0">
                        <a:latin typeface="Montserrat" pitchFamily="2" charset="77"/>
                      </a:endParaRPr>
                    </a:p>
                  </a:txBody>
                  <a:tcPr anchor="ctr">
                    <a:noFill/>
                  </a:tcPr>
                </a:tc>
                <a:tc>
                  <a:txBody>
                    <a:bodyPr/>
                    <a:lstStyle/>
                    <a:p>
                      <a:pPr algn="ctr"/>
                      <a:r>
                        <a:rPr lang="en-US" sz="1200" b="1" i="0">
                          <a:latin typeface="Montserrat" pitchFamily="2" charset="77"/>
                        </a:rPr>
                        <a:t>USE LEVEL</a:t>
                      </a:r>
                      <a:endParaRPr lang="en-US" sz="1200" b="1" i="0" dirty="0">
                        <a:latin typeface="Montserrat" pitchFamily="2" charset="77"/>
                      </a:endParaRPr>
                    </a:p>
                  </a:txBody>
                  <a:tcPr anchor="ctr">
                    <a:noFill/>
                  </a:tcPr>
                </a:tc>
                <a:tc>
                  <a:txBody>
                    <a:bodyPr/>
                    <a:lstStyle/>
                    <a:p>
                      <a:pPr algn="ctr"/>
                      <a:r>
                        <a:rPr lang="en-US" sz="1200" b="1" i="0" u="none" strike="noStrike" kern="1200">
                          <a:solidFill>
                            <a:schemeClr val="lt1"/>
                          </a:solidFill>
                          <a:effectLst/>
                          <a:latin typeface="Montserrat" pitchFamily="2" charset="77"/>
                          <a:ea typeface="+mn-ea"/>
                          <a:cs typeface="+mn-cs"/>
                        </a:rPr>
                        <a:t>DISPERSIBILITY (OIL OR WATER)</a:t>
                      </a:r>
                      <a:endParaRPr lang="en-US" sz="1200" b="1" i="0" dirty="0">
                        <a:latin typeface="Montserrat" pitchFamily="2" charset="77"/>
                      </a:endParaRPr>
                    </a:p>
                  </a:txBody>
                  <a:tcPr anchor="ctr">
                    <a:noFill/>
                  </a:tcPr>
                </a:tc>
                <a:tc>
                  <a:txBody>
                    <a:bodyPr/>
                    <a:lstStyle/>
                    <a:p>
                      <a:pPr algn="ctr"/>
                      <a:r>
                        <a:rPr lang="en-US" sz="1200" b="1" i="0">
                          <a:latin typeface="Montserrat" pitchFamily="2" charset="77"/>
                        </a:rPr>
                        <a:t>FORMULATION GUIDELINES</a:t>
                      </a:r>
                      <a:endParaRPr lang="en-US" sz="1200" b="1" i="0" dirty="0">
                        <a:latin typeface="Montserrat" pitchFamily="2" charset="77"/>
                      </a:endParaRPr>
                    </a:p>
                  </a:txBody>
                  <a:tcPr anchor="ctr">
                    <a:noFill/>
                  </a:tcPr>
                </a:tc>
                <a:extLst>
                  <a:ext uri="{0D108BD9-81ED-4DB2-BD59-A6C34878D82A}">
                    <a16:rowId xmlns:a16="http://schemas.microsoft.com/office/drawing/2014/main" val="188980698"/>
                  </a:ext>
                </a:extLst>
              </a:tr>
              <a:tr h="1855239">
                <a:tc>
                  <a:txBody>
                    <a:bodyPr/>
                    <a:lstStyle/>
                    <a:p>
                      <a:pPr algn="ctr"/>
                      <a:r>
                        <a:rPr lang="en-US" sz="1200" b="1" i="0" u="none" strike="noStrike" kern="1200" dirty="0">
                          <a:solidFill>
                            <a:schemeClr val="dk1"/>
                          </a:solidFill>
                          <a:effectLst/>
                          <a:latin typeface="Montserrat" pitchFamily="2" charset="77"/>
                          <a:ea typeface="+mn-ea"/>
                          <a:cs typeface="+mn-cs"/>
                        </a:rPr>
                        <a:t>MZX-304OTS </a:t>
                      </a:r>
                      <a:endParaRPr lang="en-US" sz="1200" b="1" i="0" dirty="0">
                        <a:latin typeface="Montserrat" pitchFamily="2" charset="77"/>
                      </a:endParaRPr>
                    </a:p>
                  </a:txBody>
                  <a:tcPr anchor="ctr">
                    <a:solidFill>
                      <a:srgbClr val="C5CEE6"/>
                    </a:solidFill>
                  </a:tcPr>
                </a:tc>
                <a:tc>
                  <a:txBody>
                    <a:bodyPr/>
                    <a:lstStyle/>
                    <a:p>
                      <a:pPr algn="l"/>
                      <a:r>
                        <a:rPr lang="en-US" sz="1000" b="0" i="0" u="none" strike="noStrike" kern="1200" dirty="0">
                          <a:solidFill>
                            <a:schemeClr val="dk1"/>
                          </a:solidFill>
                          <a:effectLst/>
                          <a:latin typeface="Montserrat Medium" pitchFamily="2" charset="77"/>
                          <a:ea typeface="+mn-ea"/>
                          <a:cs typeface="+mn-cs"/>
                        </a:rPr>
                        <a:t>GMP grade, broad spectrum UV filter that offer superior transparency</a:t>
                      </a:r>
                      <a:endParaRPr lang="en-US" sz="1000" b="0" i="0" dirty="0">
                        <a:latin typeface="Montserrat Medium" pitchFamily="2" charset="77"/>
                      </a:endParaRPr>
                    </a:p>
                  </a:txBody>
                  <a:tcPr anchor="ctr">
                    <a:solidFill>
                      <a:srgbClr val="C5CEE6">
                        <a:alpha val="50196"/>
                      </a:srgbClr>
                    </a:solidFill>
                  </a:tcPr>
                </a:tc>
                <a:tc>
                  <a:txBody>
                    <a:bodyPr/>
                    <a:lstStyle/>
                    <a:p>
                      <a:pPr algn="l"/>
                      <a:r>
                        <a:rPr lang="en-US" sz="1000" b="0" i="0" u="none" strike="noStrike" kern="1200" dirty="0">
                          <a:solidFill>
                            <a:schemeClr val="dk1"/>
                          </a:solidFill>
                          <a:effectLst/>
                          <a:latin typeface="Montserrat Medium" pitchFamily="2" charset="77"/>
                          <a:ea typeface="+mn-ea"/>
                          <a:cs typeface="+mn-cs"/>
                        </a:rPr>
                        <a:t>Zinc Oxide (and) </a:t>
                      </a:r>
                      <a:r>
                        <a:rPr lang="en-US" sz="1000" b="0" i="0" u="none" strike="noStrike" kern="1200" dirty="0" err="1">
                          <a:solidFill>
                            <a:schemeClr val="dk1"/>
                          </a:solidFill>
                          <a:effectLst/>
                          <a:latin typeface="Montserrat Medium" pitchFamily="2" charset="77"/>
                          <a:ea typeface="+mn-ea"/>
                          <a:cs typeface="+mn-cs"/>
                        </a:rPr>
                        <a:t>Triethoxycaprylylsilane</a:t>
                      </a:r>
                      <a:endParaRPr lang="en-US" sz="1000" b="0" i="0" dirty="0">
                        <a:latin typeface="Montserrat Medium" pitchFamily="2" charset="77"/>
                      </a:endParaRPr>
                    </a:p>
                  </a:txBody>
                  <a:tcPr anchor="ctr">
                    <a:solidFill>
                      <a:srgbClr val="C5CEE6">
                        <a:alpha val="50196"/>
                      </a:srgbClr>
                    </a:solidFill>
                  </a:tcPr>
                </a:tc>
                <a:tc>
                  <a:txBody>
                    <a:bodyPr/>
                    <a:lstStyle/>
                    <a:p>
                      <a:pPr algn="ctr"/>
                      <a:r>
                        <a:rPr lang="en-US" sz="1000" b="0" i="0" u="none" strike="noStrike" kern="1200" dirty="0">
                          <a:solidFill>
                            <a:schemeClr val="dk1"/>
                          </a:solidFill>
                          <a:effectLst/>
                          <a:latin typeface="Montserrat Medium" pitchFamily="2" charset="77"/>
                          <a:ea typeface="+mn-ea"/>
                          <a:cs typeface="+mn-cs"/>
                        </a:rPr>
                        <a:t>1-25%</a:t>
                      </a:r>
                      <a:endParaRPr lang="en-US" sz="1000" b="0" i="0" dirty="0">
                        <a:latin typeface="Montserrat Medium" pitchFamily="2" charset="77"/>
                      </a:endParaRPr>
                    </a:p>
                  </a:txBody>
                  <a:tcPr anchor="ctr">
                    <a:solidFill>
                      <a:srgbClr val="C5CEE6">
                        <a:alpha val="50196"/>
                      </a:srgbClr>
                    </a:solidFill>
                  </a:tcPr>
                </a:tc>
                <a:tc>
                  <a:txBody>
                    <a:bodyPr/>
                    <a:lstStyle/>
                    <a:p>
                      <a:pPr algn="ctr"/>
                      <a:r>
                        <a:rPr lang="en-US" sz="1000" b="0" i="0" u="none" strike="noStrike" kern="1200" dirty="0">
                          <a:solidFill>
                            <a:schemeClr val="dk1"/>
                          </a:solidFill>
                          <a:effectLst/>
                          <a:latin typeface="Montserrat Medium" pitchFamily="2" charset="77"/>
                          <a:ea typeface="+mn-ea"/>
                          <a:cs typeface="+mn-cs"/>
                        </a:rPr>
                        <a:t>Oil</a:t>
                      </a:r>
                      <a:endParaRPr lang="en-US" sz="1000" b="0" i="0" dirty="0">
                        <a:latin typeface="Montserrat Medium" pitchFamily="2" charset="77"/>
                      </a:endParaRPr>
                    </a:p>
                  </a:txBody>
                  <a:tcPr anchor="ctr">
                    <a:solidFill>
                      <a:srgbClr val="C5CEE6">
                        <a:alpha val="50196"/>
                      </a:srgbClr>
                    </a:solidFill>
                  </a:tcPr>
                </a:tc>
                <a:tc>
                  <a:txBody>
                    <a:bodyPr/>
                    <a:lstStyle/>
                    <a:p>
                      <a:r>
                        <a:rPr lang="en-US" sz="1000" b="0" i="0" u="none" strike="noStrike" kern="1200" dirty="0">
                          <a:solidFill>
                            <a:schemeClr val="dk1"/>
                          </a:solidFill>
                          <a:effectLst/>
                          <a:latin typeface="Montserrat Medium" pitchFamily="2" charset="77"/>
                          <a:ea typeface="+mn-ea"/>
                          <a:cs typeface="+mn-cs"/>
                        </a:rPr>
                        <a:t>Keep pH above 7.5. Add to oil phase. Use of a chelating agent is necessary. Recommended to thicken with gums. Use nonionic or cationic emulsifiers. Homogenization required. Refer to local regulatory guidelines regarding maximum use level. In U.S., maximum use level of </a:t>
                      </a:r>
                      <a:r>
                        <a:rPr lang="en-US" sz="1000" b="0" i="0" u="none" strike="noStrike" kern="1200" dirty="0" err="1">
                          <a:solidFill>
                            <a:schemeClr val="dk1"/>
                          </a:solidFill>
                          <a:effectLst/>
                          <a:latin typeface="Montserrat Medium" pitchFamily="2" charset="77"/>
                          <a:ea typeface="+mn-ea"/>
                          <a:cs typeface="+mn-cs"/>
                        </a:rPr>
                        <a:t>ZnO</a:t>
                      </a:r>
                      <a:r>
                        <a:rPr lang="en-US" sz="1000" b="0" i="0" u="none" strike="noStrike" kern="1200" dirty="0">
                          <a:solidFill>
                            <a:schemeClr val="dk1"/>
                          </a:solidFill>
                          <a:effectLst/>
                          <a:latin typeface="Montserrat Medium" pitchFamily="2" charset="77"/>
                          <a:ea typeface="+mn-ea"/>
                          <a:cs typeface="+mn-cs"/>
                        </a:rPr>
                        <a:t> in sunscreen OTC products is 25%.</a:t>
                      </a:r>
                    </a:p>
                  </a:txBody>
                  <a:tcPr anchor="ctr">
                    <a:solidFill>
                      <a:srgbClr val="C5CEE6">
                        <a:alpha val="50196"/>
                      </a:srgbClr>
                    </a:solidFill>
                  </a:tcPr>
                </a:tc>
                <a:extLst>
                  <a:ext uri="{0D108BD9-81ED-4DB2-BD59-A6C34878D82A}">
                    <a16:rowId xmlns:a16="http://schemas.microsoft.com/office/drawing/2014/main" val="4212752220"/>
                  </a:ext>
                </a:extLst>
              </a:tr>
              <a:tr h="1200449">
                <a:tc>
                  <a:txBody>
                    <a:bodyPr/>
                    <a:lstStyle/>
                    <a:p>
                      <a:pPr algn="ctr"/>
                      <a:r>
                        <a:rPr lang="en-US" sz="1200" b="1" i="0" u="none" strike="noStrike" kern="1200" dirty="0">
                          <a:solidFill>
                            <a:schemeClr val="dk1"/>
                          </a:solidFill>
                          <a:effectLst/>
                          <a:latin typeface="Montserrat" pitchFamily="2" charset="77"/>
                          <a:ea typeface="+mn-ea"/>
                          <a:cs typeface="+mn-cs"/>
                        </a:rPr>
                        <a:t>MT-N1</a:t>
                      </a:r>
                      <a:endParaRPr lang="en-US" sz="1200" b="1" i="0" dirty="0">
                        <a:latin typeface="Montserrat" pitchFamily="2" charset="77"/>
                      </a:endParaRPr>
                    </a:p>
                  </a:txBody>
                  <a:tcPr anchor="ctr">
                    <a:solidFill>
                      <a:srgbClr val="C5CEE6"/>
                    </a:solidFill>
                  </a:tcPr>
                </a:tc>
                <a:tc>
                  <a:txBody>
                    <a:bodyPr/>
                    <a:lstStyle/>
                    <a:p>
                      <a:pPr algn="l"/>
                      <a:r>
                        <a:rPr lang="en-US" sz="1000" b="0" i="0" u="none" strike="noStrike" kern="1200" dirty="0">
                          <a:solidFill>
                            <a:schemeClr val="dk1"/>
                          </a:solidFill>
                          <a:effectLst/>
                          <a:latin typeface="Montserrat Medium" pitchFamily="2" charset="77"/>
                          <a:ea typeface="+mn-ea"/>
                          <a:cs typeface="+mn-cs"/>
                        </a:rPr>
                        <a:t>GMP grade, rutile, micronized Titanium Dioxide surface treated with Stearic Acid and Aluminum Hydroxide</a:t>
                      </a:r>
                      <a:endParaRPr lang="en-US" sz="1000" b="0" i="0" dirty="0">
                        <a:latin typeface="Montserrat Medium" pitchFamily="2" charset="77"/>
                      </a:endParaRPr>
                    </a:p>
                  </a:txBody>
                  <a:tcPr anchor="ctr">
                    <a:solidFill>
                      <a:srgbClr val="C5CEE6">
                        <a:alpha val="50196"/>
                      </a:srgbClr>
                    </a:solidFill>
                  </a:tcPr>
                </a:tc>
                <a:tc>
                  <a:txBody>
                    <a:bodyPr/>
                    <a:lstStyle/>
                    <a:p>
                      <a:r>
                        <a:rPr lang="en-US" sz="1000" b="0" i="0" u="none" strike="noStrike" kern="1200" dirty="0">
                          <a:solidFill>
                            <a:schemeClr val="dk1"/>
                          </a:solidFill>
                          <a:effectLst/>
                          <a:latin typeface="Montserrat Medium" pitchFamily="2" charset="77"/>
                          <a:ea typeface="+mn-ea"/>
                          <a:cs typeface="+mn-cs"/>
                        </a:rPr>
                        <a:t>Titanium Dioxide (and) Stearic Acid (and) Aluminum Hydroxide</a:t>
                      </a:r>
                    </a:p>
                  </a:txBody>
                  <a:tcPr anchor="ctr">
                    <a:solidFill>
                      <a:srgbClr val="C5CEE6">
                        <a:alpha val="50196"/>
                      </a:srgbClr>
                    </a:solidFill>
                  </a:tcPr>
                </a:tc>
                <a:tc>
                  <a:txBody>
                    <a:bodyPr/>
                    <a:lstStyle/>
                    <a:p>
                      <a:pPr algn="ctr"/>
                      <a:r>
                        <a:rPr lang="en-US" sz="1000" b="0" i="0" u="none" strike="noStrike" kern="1200" dirty="0">
                          <a:solidFill>
                            <a:schemeClr val="dk1"/>
                          </a:solidFill>
                          <a:effectLst/>
                          <a:latin typeface="Montserrat Medium" pitchFamily="2" charset="77"/>
                          <a:ea typeface="+mn-ea"/>
                          <a:cs typeface="+mn-cs"/>
                        </a:rPr>
                        <a:t>1-25%</a:t>
                      </a:r>
                      <a:endParaRPr lang="en-US" sz="1000" b="0" i="0" dirty="0">
                        <a:latin typeface="Montserrat Medium" pitchFamily="2" charset="77"/>
                      </a:endParaRPr>
                    </a:p>
                  </a:txBody>
                  <a:tcPr anchor="ctr">
                    <a:solidFill>
                      <a:srgbClr val="C5CEE6">
                        <a:alpha val="50196"/>
                      </a:srgbClr>
                    </a:solidFill>
                  </a:tcPr>
                </a:tc>
                <a:tc>
                  <a:txBody>
                    <a:bodyPr/>
                    <a:lstStyle/>
                    <a:p>
                      <a:pPr marL="0" marR="0" lvl="0" indent="0" algn="ctr" defTabSz="914398" rtl="0" eaLnBrk="1" fontAlgn="auto" latinLnBrk="0" hangingPunct="1">
                        <a:lnSpc>
                          <a:spcPct val="100000"/>
                        </a:lnSpc>
                        <a:spcBef>
                          <a:spcPts val="0"/>
                        </a:spcBef>
                        <a:spcAft>
                          <a:spcPts val="0"/>
                        </a:spcAft>
                        <a:buClrTx/>
                        <a:buSzTx/>
                        <a:buFontTx/>
                        <a:buNone/>
                        <a:tabLst/>
                        <a:defRPr/>
                      </a:pPr>
                      <a:r>
                        <a:rPr lang="en-US" sz="1000" b="0" i="0" u="none" strike="noStrike" kern="1200" dirty="0">
                          <a:solidFill>
                            <a:schemeClr val="dk1"/>
                          </a:solidFill>
                          <a:effectLst/>
                          <a:latin typeface="Montserrat Medium" pitchFamily="2" charset="77"/>
                          <a:ea typeface="+mn-ea"/>
                          <a:cs typeface="+mn-cs"/>
                        </a:rPr>
                        <a:t>Oil</a:t>
                      </a:r>
                      <a:endParaRPr lang="en-US" sz="1000" b="0" i="0" dirty="0">
                        <a:latin typeface="Montserrat Medium" pitchFamily="2" charset="77"/>
                      </a:endParaRPr>
                    </a:p>
                  </a:txBody>
                  <a:tcPr anchor="ctr">
                    <a:solidFill>
                      <a:srgbClr val="C5CEE6">
                        <a:alpha val="50196"/>
                      </a:srgbClr>
                    </a:solidFill>
                  </a:tcPr>
                </a:tc>
                <a:tc>
                  <a:txBody>
                    <a:bodyPr/>
                    <a:lstStyle/>
                    <a:p>
                      <a:r>
                        <a:rPr lang="en-US" sz="1000" b="0" i="0" u="none" strike="noStrike" kern="1200" dirty="0">
                          <a:solidFill>
                            <a:schemeClr val="dk1"/>
                          </a:solidFill>
                          <a:effectLst/>
                          <a:latin typeface="Montserrat Medium" pitchFamily="2" charset="77"/>
                          <a:ea typeface="+mn-ea"/>
                          <a:cs typeface="+mn-cs"/>
                        </a:rPr>
                        <a:t>Add to oil phase. Homogenization required. Refer to local regulatory guidelines regarding maximum use level. In U.S., maximum use level of TiO2 in sunscreen OTC products is 25%. In U.S., TiO2 cannot be used together with avobenzone. </a:t>
                      </a:r>
                    </a:p>
                  </a:txBody>
                  <a:tcPr anchor="ctr">
                    <a:solidFill>
                      <a:srgbClr val="C5CEE6">
                        <a:alpha val="50196"/>
                      </a:srgbClr>
                    </a:solidFill>
                  </a:tcPr>
                </a:tc>
                <a:extLst>
                  <a:ext uri="{0D108BD9-81ED-4DB2-BD59-A6C34878D82A}">
                    <a16:rowId xmlns:a16="http://schemas.microsoft.com/office/drawing/2014/main" val="88038998"/>
                  </a:ext>
                </a:extLst>
              </a:tr>
              <a:tr h="1855239">
                <a:tc>
                  <a:txBody>
                    <a:bodyPr/>
                    <a:lstStyle/>
                    <a:p>
                      <a:pPr algn="ctr"/>
                      <a:r>
                        <a:rPr lang="en-US" sz="1200" b="1" i="0" u="none" strike="noStrike" kern="1200" dirty="0">
                          <a:solidFill>
                            <a:schemeClr val="dk1"/>
                          </a:solidFill>
                          <a:effectLst/>
                          <a:latin typeface="Montserrat" pitchFamily="2" charset="77"/>
                          <a:ea typeface="+mn-ea"/>
                          <a:cs typeface="+mn-cs"/>
                        </a:rPr>
                        <a:t>MZ-500</a:t>
                      </a:r>
                      <a:endParaRPr lang="en-US" sz="1200" b="1" i="0" dirty="0">
                        <a:latin typeface="Montserrat" pitchFamily="2" charset="77"/>
                      </a:endParaRPr>
                    </a:p>
                  </a:txBody>
                  <a:tcPr anchor="ctr">
                    <a:solidFill>
                      <a:srgbClr val="C5CEE6"/>
                    </a:solidFill>
                  </a:tcPr>
                </a:tc>
                <a:tc>
                  <a:txBody>
                    <a:bodyPr/>
                    <a:lstStyle/>
                    <a:p>
                      <a:pPr algn="l"/>
                      <a:r>
                        <a:rPr lang="en-US" sz="1000" b="0" i="0" u="none" strike="noStrike" kern="1200" dirty="0">
                          <a:solidFill>
                            <a:schemeClr val="dk1"/>
                          </a:solidFill>
                          <a:effectLst/>
                          <a:latin typeface="Montserrat Medium" pitchFamily="2" charset="77"/>
                          <a:ea typeface="+mn-ea"/>
                          <a:cs typeface="+mn-cs"/>
                        </a:rPr>
                        <a:t>GMP grade, non-coated, micronized zinc oxide with excellent SPF efficacy and transparency</a:t>
                      </a:r>
                      <a:endParaRPr lang="en-US" sz="1000" b="0" i="0" dirty="0">
                        <a:latin typeface="Montserrat Medium" pitchFamily="2" charset="77"/>
                      </a:endParaRPr>
                    </a:p>
                  </a:txBody>
                  <a:tcPr anchor="ctr">
                    <a:solidFill>
                      <a:srgbClr val="C5CEE6">
                        <a:alpha val="50196"/>
                      </a:srgbClr>
                    </a:solidFill>
                  </a:tcPr>
                </a:tc>
                <a:tc>
                  <a:txBody>
                    <a:bodyPr/>
                    <a:lstStyle/>
                    <a:p>
                      <a:pPr algn="l"/>
                      <a:r>
                        <a:rPr lang="en-US" sz="1000" b="0" i="0" u="none" strike="noStrike" kern="1200" dirty="0">
                          <a:solidFill>
                            <a:schemeClr val="dk1"/>
                          </a:solidFill>
                          <a:effectLst/>
                          <a:latin typeface="Montserrat Medium" pitchFamily="2" charset="77"/>
                          <a:ea typeface="+mn-ea"/>
                          <a:cs typeface="+mn-cs"/>
                        </a:rPr>
                        <a:t>Zinc Oxide</a:t>
                      </a:r>
                      <a:endParaRPr lang="en-US" sz="1000" b="0" i="0" dirty="0">
                        <a:latin typeface="Montserrat Medium" pitchFamily="2" charset="77"/>
                      </a:endParaRPr>
                    </a:p>
                  </a:txBody>
                  <a:tcPr anchor="ctr">
                    <a:solidFill>
                      <a:srgbClr val="C5CEE6">
                        <a:alpha val="50196"/>
                      </a:srgbClr>
                    </a:solidFill>
                  </a:tcPr>
                </a:tc>
                <a:tc>
                  <a:txBody>
                    <a:bodyPr/>
                    <a:lstStyle/>
                    <a:p>
                      <a:pPr marL="0" marR="0" lvl="0" indent="0" algn="ctr" defTabSz="914398" rtl="0" eaLnBrk="1" fontAlgn="auto" latinLnBrk="0" hangingPunct="1">
                        <a:lnSpc>
                          <a:spcPct val="100000"/>
                        </a:lnSpc>
                        <a:spcBef>
                          <a:spcPts val="0"/>
                        </a:spcBef>
                        <a:spcAft>
                          <a:spcPts val="0"/>
                        </a:spcAft>
                        <a:buClrTx/>
                        <a:buSzTx/>
                        <a:buFontTx/>
                        <a:buNone/>
                        <a:tabLst/>
                        <a:defRPr/>
                      </a:pPr>
                      <a:r>
                        <a:rPr lang="en-US" sz="1000" b="0" i="0" u="none" strike="noStrike" kern="1200" dirty="0">
                          <a:solidFill>
                            <a:schemeClr val="dk1"/>
                          </a:solidFill>
                          <a:effectLst/>
                          <a:latin typeface="Montserrat Medium" pitchFamily="2" charset="77"/>
                          <a:ea typeface="+mn-ea"/>
                          <a:cs typeface="+mn-cs"/>
                        </a:rPr>
                        <a:t>1-25%</a:t>
                      </a:r>
                      <a:endParaRPr lang="en-US" sz="1000" b="0" i="0" dirty="0">
                        <a:latin typeface="Montserrat Medium" pitchFamily="2" charset="77"/>
                      </a:endParaRPr>
                    </a:p>
                  </a:txBody>
                  <a:tcPr anchor="ctr">
                    <a:solidFill>
                      <a:srgbClr val="C5CEE6">
                        <a:alpha val="50196"/>
                      </a:srgbClr>
                    </a:solidFill>
                  </a:tcPr>
                </a:tc>
                <a:tc>
                  <a:txBody>
                    <a:bodyPr/>
                    <a:lstStyle/>
                    <a:p>
                      <a:pPr marL="0" marR="0" lvl="0" indent="0" algn="ctr" defTabSz="914398" rtl="0" eaLnBrk="1" fontAlgn="auto" latinLnBrk="0" hangingPunct="1">
                        <a:lnSpc>
                          <a:spcPct val="100000"/>
                        </a:lnSpc>
                        <a:spcBef>
                          <a:spcPts val="0"/>
                        </a:spcBef>
                        <a:spcAft>
                          <a:spcPts val="0"/>
                        </a:spcAft>
                        <a:buClrTx/>
                        <a:buSzTx/>
                        <a:buFontTx/>
                        <a:buNone/>
                        <a:tabLst/>
                        <a:defRPr/>
                      </a:pPr>
                      <a:r>
                        <a:rPr lang="en-US" sz="1000" b="0" i="0" u="none" strike="noStrike" kern="1200" dirty="0">
                          <a:solidFill>
                            <a:schemeClr val="dk1"/>
                          </a:solidFill>
                          <a:effectLst/>
                          <a:latin typeface="Montserrat Medium" pitchFamily="2" charset="77"/>
                          <a:ea typeface="+mn-ea"/>
                          <a:cs typeface="+mn-cs"/>
                        </a:rPr>
                        <a:t>Oil</a:t>
                      </a:r>
                      <a:endParaRPr lang="en-US" sz="1000" b="0" i="0" dirty="0">
                        <a:latin typeface="Montserrat Medium" pitchFamily="2" charset="77"/>
                      </a:endParaRPr>
                    </a:p>
                  </a:txBody>
                  <a:tcPr anchor="ctr">
                    <a:solidFill>
                      <a:srgbClr val="C5CEE6">
                        <a:alpha val="50196"/>
                      </a:srgbClr>
                    </a:solidFill>
                  </a:tcPr>
                </a:tc>
                <a:tc>
                  <a:txBody>
                    <a:bodyPr/>
                    <a:lstStyle/>
                    <a:p>
                      <a:r>
                        <a:rPr lang="en-US" sz="1000" b="0" i="0" u="none" strike="noStrike" kern="1200" dirty="0">
                          <a:solidFill>
                            <a:schemeClr val="dk1"/>
                          </a:solidFill>
                          <a:effectLst/>
                          <a:latin typeface="Montserrat Medium" pitchFamily="2" charset="77"/>
                          <a:ea typeface="+mn-ea"/>
                          <a:cs typeface="+mn-cs"/>
                        </a:rPr>
                        <a:t>Keep pH above 7.5. Can be added to oil or water phase. Use of a chelating agent is necessary. Recommended to thicken with gums. Use nonionic or cationic emulsifiers. Homogenization required. Refer to local regulatory guidelines regarding maximum use level. In U.S., maximum use level of </a:t>
                      </a:r>
                      <a:r>
                        <a:rPr lang="en-US" sz="1000" b="0" i="0" u="none" strike="noStrike" kern="1200" dirty="0" err="1">
                          <a:solidFill>
                            <a:schemeClr val="dk1"/>
                          </a:solidFill>
                          <a:effectLst/>
                          <a:latin typeface="Montserrat Medium" pitchFamily="2" charset="77"/>
                          <a:ea typeface="+mn-ea"/>
                          <a:cs typeface="+mn-cs"/>
                        </a:rPr>
                        <a:t>ZnO</a:t>
                      </a:r>
                      <a:r>
                        <a:rPr lang="en-US" sz="1000" b="0" i="0" u="none" strike="noStrike" kern="1200" dirty="0">
                          <a:solidFill>
                            <a:schemeClr val="dk1"/>
                          </a:solidFill>
                          <a:effectLst/>
                          <a:latin typeface="Montserrat Medium" pitchFamily="2" charset="77"/>
                          <a:ea typeface="+mn-ea"/>
                          <a:cs typeface="+mn-cs"/>
                        </a:rPr>
                        <a:t> in sunscreen OTC products is 25%.</a:t>
                      </a:r>
                    </a:p>
                  </a:txBody>
                  <a:tcPr anchor="ctr">
                    <a:solidFill>
                      <a:srgbClr val="C5CEE6">
                        <a:alpha val="50196"/>
                      </a:srgbClr>
                    </a:solidFill>
                  </a:tcPr>
                </a:tc>
                <a:extLst>
                  <a:ext uri="{0D108BD9-81ED-4DB2-BD59-A6C34878D82A}">
                    <a16:rowId xmlns:a16="http://schemas.microsoft.com/office/drawing/2014/main" val="159921613"/>
                  </a:ext>
                </a:extLst>
              </a:tr>
            </a:tbl>
          </a:graphicData>
        </a:graphic>
      </p:graphicFrame>
      <p:grpSp>
        <p:nvGrpSpPr>
          <p:cNvPr id="6" name="Group 5">
            <a:extLst>
              <a:ext uri="{FF2B5EF4-FFF2-40B4-BE49-F238E27FC236}">
                <a16:creationId xmlns:a16="http://schemas.microsoft.com/office/drawing/2014/main" id="{B1FAA371-3695-0821-35A6-00D33C52B5E2}"/>
              </a:ext>
            </a:extLst>
          </p:cNvPr>
          <p:cNvGrpSpPr/>
          <p:nvPr/>
        </p:nvGrpSpPr>
        <p:grpSpPr>
          <a:xfrm>
            <a:off x="112424" y="2155968"/>
            <a:ext cx="398065" cy="1810343"/>
            <a:chOff x="143954" y="2514663"/>
            <a:chExt cx="398065" cy="1810343"/>
          </a:xfrm>
        </p:grpSpPr>
        <p:sp>
          <p:nvSpPr>
            <p:cNvPr id="2" name="Rounded Rectangle 1">
              <a:extLst>
                <a:ext uri="{FF2B5EF4-FFF2-40B4-BE49-F238E27FC236}">
                  <a16:creationId xmlns:a16="http://schemas.microsoft.com/office/drawing/2014/main" id="{1AB21265-7D48-D049-423A-918D82A6FBD5}"/>
                </a:ext>
              </a:extLst>
            </p:cNvPr>
            <p:cNvSpPr/>
            <p:nvPr/>
          </p:nvSpPr>
          <p:spPr>
            <a:xfrm rot="16200000">
              <a:off x="-552287" y="3230700"/>
              <a:ext cx="1790547" cy="398065"/>
            </a:xfrm>
            <a:prstGeom prst="roundRect">
              <a:avLst>
                <a:gd name="adj" fmla="val 50000"/>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135B18B-872C-FC96-C1B4-D2F23C3DF64E}"/>
                </a:ext>
              </a:extLst>
            </p:cNvPr>
            <p:cNvSpPr txBox="1"/>
            <p:nvPr/>
          </p:nvSpPr>
          <p:spPr>
            <a:xfrm rot="16200000">
              <a:off x="-556213" y="3248353"/>
              <a:ext cx="1790545" cy="323165"/>
            </a:xfrm>
            <a:prstGeom prst="rect">
              <a:avLst/>
            </a:prstGeom>
            <a:noFill/>
          </p:spPr>
          <p:txBody>
            <a:bodyPr wrap="square" rtlCol="0">
              <a:spAutoFit/>
            </a:bodyPr>
            <a:lstStyle/>
            <a:p>
              <a:pPr algn="ctr"/>
              <a:r>
                <a:rPr lang="en-US" sz="1500" b="1" dirty="0">
                  <a:latin typeface="Montserrat" pitchFamily="2" charset="77"/>
                </a:rPr>
                <a:t>SPF</a:t>
              </a:r>
            </a:p>
          </p:txBody>
        </p:sp>
      </p:grpSp>
    </p:spTree>
    <p:extLst>
      <p:ext uri="{BB962C8B-B14F-4D97-AF65-F5344CB8AC3E}">
        <p14:creationId xmlns:p14="http://schemas.microsoft.com/office/powerpoint/2010/main" val="42353695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B5F5AED85F2D84FB1E4BD9B8F293374" ma:contentTypeVersion="12" ma:contentTypeDescription="Create a new document." ma:contentTypeScope="" ma:versionID="fe6c60d89ee2ad48c849d4f4be9183b8">
  <xsd:schema xmlns:xsd="http://www.w3.org/2001/XMLSchema" xmlns:xs="http://www.w3.org/2001/XMLSchema" xmlns:p="http://schemas.microsoft.com/office/2006/metadata/properties" xmlns:ns2="00b15e46-2b8c-4f23-bd10-ccbd982a3824" xmlns:ns3="17b992fe-665d-4787-ac5e-2c769109501a" targetNamespace="http://schemas.microsoft.com/office/2006/metadata/properties" ma:root="true" ma:fieldsID="69135bd185783a87b79d2945ab553225" ns2:_="" ns3:_="">
    <xsd:import namespace="00b15e46-2b8c-4f23-bd10-ccbd982a3824"/>
    <xsd:import namespace="17b992fe-665d-4787-ac5e-2c769109501a"/>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b15e46-2b8c-4f23-bd10-ccbd982a382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e267e642-90f7-4a76-8b38-01c9142559a2"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7b992fe-665d-4787-ac5e-2c769109501a"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0a25f0dd-252c-4c34-ba39-474e2e1efe07}" ma:internalName="TaxCatchAll" ma:showField="CatchAllData" ma:web="17b992fe-665d-4787-ac5e-2c769109501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0b15e46-2b8c-4f23-bd10-ccbd982a3824">
      <Terms xmlns="http://schemas.microsoft.com/office/infopath/2007/PartnerControls"/>
    </lcf76f155ced4ddcb4097134ff3c332f>
    <TaxCatchAll xmlns="17b992fe-665d-4787-ac5e-2c769109501a" xsi:nil="true"/>
  </documentManagement>
</p:properties>
</file>

<file path=customXml/itemProps1.xml><?xml version="1.0" encoding="utf-8"?>
<ds:datastoreItem xmlns:ds="http://schemas.openxmlformats.org/officeDocument/2006/customXml" ds:itemID="{D5356090-A060-41B0-A51A-9444E642642E}">
  <ds:schemaRefs>
    <ds:schemaRef ds:uri="http://schemas.microsoft.com/sharepoint/v3/contenttype/forms"/>
  </ds:schemaRefs>
</ds:datastoreItem>
</file>

<file path=customXml/itemProps2.xml><?xml version="1.0" encoding="utf-8"?>
<ds:datastoreItem xmlns:ds="http://schemas.openxmlformats.org/officeDocument/2006/customXml" ds:itemID="{52831D95-8746-4A75-82FF-B5A68BD024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0b15e46-2b8c-4f23-bd10-ccbd982a3824"/>
    <ds:schemaRef ds:uri="17b992fe-665d-4787-ac5e-2c76910950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68E9B5B-1A87-4685-9234-7D8D1CF742A4}">
  <ds:schemaRefs>
    <ds:schemaRef ds:uri="http://schemas.microsoft.com/office/2006/metadata/properties"/>
    <ds:schemaRef ds:uri="00b15e46-2b8c-4f23-bd10-ccbd982a3824"/>
    <ds:schemaRef ds:uri="http://schemas.openxmlformats.org/package/2006/metadata/core-properties"/>
    <ds:schemaRef ds:uri="http://schemas.microsoft.com/office/2006/documentManagement/types"/>
    <ds:schemaRef ds:uri="http://www.w3.org/XML/1998/namespace"/>
    <ds:schemaRef ds:uri="http://purl.org/dc/elements/1.1/"/>
    <ds:schemaRef ds:uri="http://purl.org/dc/terms/"/>
    <ds:schemaRef ds:uri="http://schemas.microsoft.com/office/infopath/2007/PartnerControls"/>
    <ds:schemaRef ds:uri="17b992fe-665d-4787-ac5e-2c769109501a"/>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474</TotalTime>
  <Words>2831</Words>
  <Application>Microsoft Office PowerPoint</Application>
  <PresentationFormat>Widescreen</PresentationFormat>
  <Paragraphs>294</Paragraphs>
  <Slides>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vt:i4>
      </vt:variant>
    </vt:vector>
  </HeadingPairs>
  <TitlesOfParts>
    <vt:vector size="17" baseType="lpstr">
      <vt:lpstr>Aptos</vt:lpstr>
      <vt:lpstr>Aptos Display</vt:lpstr>
      <vt:lpstr>Arial</vt:lpstr>
      <vt:lpstr>Montserrat</vt:lpstr>
      <vt:lpstr>Montserrat Black</vt:lpstr>
      <vt:lpstr>Montserrat ExtraBold</vt:lpstr>
      <vt:lpstr>Montserrat Light</vt:lpstr>
      <vt:lpstr>Montserrat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Gabriela Marks</dc:creator>
  <cp:lastModifiedBy>Eva Zakko</cp:lastModifiedBy>
  <cp:revision>55</cp:revision>
  <dcterms:created xsi:type="dcterms:W3CDTF">2024-05-13T17:10:09Z</dcterms:created>
  <dcterms:modified xsi:type="dcterms:W3CDTF">2025-02-10T19:24:40Z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0x0101000B5F5AED85F2D84FB1E4BD9B8F293374</vt:lpwstr>
  </property>
</Properties>
</file>